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Default Extension="gif" ContentType="image/gi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handoutMasterIdLst>
    <p:handoutMasterId r:id="rId54"/>
  </p:handoutMasterIdLst>
  <p:sldIdLst>
    <p:sldId id="256" r:id="rId2"/>
    <p:sldId id="259" r:id="rId3"/>
    <p:sldId id="257" r:id="rId4"/>
    <p:sldId id="279" r:id="rId5"/>
    <p:sldId id="258" r:id="rId6"/>
    <p:sldId id="264" r:id="rId7"/>
    <p:sldId id="404" r:id="rId8"/>
    <p:sldId id="269" r:id="rId9"/>
    <p:sldId id="270" r:id="rId10"/>
    <p:sldId id="401" r:id="rId11"/>
    <p:sldId id="289" r:id="rId12"/>
    <p:sldId id="293" r:id="rId13"/>
    <p:sldId id="288" r:id="rId14"/>
    <p:sldId id="287" r:id="rId15"/>
    <p:sldId id="412" r:id="rId16"/>
    <p:sldId id="271" r:id="rId17"/>
    <p:sldId id="290" r:id="rId18"/>
    <p:sldId id="299" r:id="rId19"/>
    <p:sldId id="294" r:id="rId20"/>
    <p:sldId id="291" r:id="rId21"/>
    <p:sldId id="292" r:id="rId22"/>
    <p:sldId id="399" r:id="rId23"/>
    <p:sldId id="383" r:id="rId24"/>
    <p:sldId id="384" r:id="rId25"/>
    <p:sldId id="415" r:id="rId26"/>
    <p:sldId id="417" r:id="rId27"/>
    <p:sldId id="301" r:id="rId28"/>
    <p:sldId id="413" r:id="rId29"/>
    <p:sldId id="276" r:id="rId30"/>
    <p:sldId id="307" r:id="rId31"/>
    <p:sldId id="308" r:id="rId32"/>
    <p:sldId id="407" r:id="rId33"/>
    <p:sldId id="319" r:id="rId34"/>
    <p:sldId id="322" r:id="rId35"/>
    <p:sldId id="321" r:id="rId36"/>
    <p:sldId id="324" r:id="rId37"/>
    <p:sldId id="379" r:id="rId38"/>
    <p:sldId id="389" r:id="rId39"/>
    <p:sldId id="390" r:id="rId40"/>
    <p:sldId id="391" r:id="rId41"/>
    <p:sldId id="392" r:id="rId42"/>
    <p:sldId id="396" r:id="rId43"/>
    <p:sldId id="398" r:id="rId44"/>
    <p:sldId id="265" r:id="rId45"/>
    <p:sldId id="397" r:id="rId46"/>
    <p:sldId id="393" r:id="rId47"/>
    <p:sldId id="380" r:id="rId48"/>
    <p:sldId id="394" r:id="rId49"/>
    <p:sldId id="395" r:id="rId50"/>
    <p:sldId id="320" r:id="rId51"/>
    <p:sldId id="325" r:id="rId52"/>
  </p:sldIdLst>
  <p:sldSz cx="9144000" cy="6858000" type="screen4x3"/>
  <p:notesSz cx="6858000" cy="8686800"/>
  <p:defaultTextStyle>
    <a:defPPr>
      <a:defRPr lang="en-US"/>
    </a:defPPr>
    <a:lvl1pPr algn="ctr" rtl="0" fontAlgn="base">
      <a:spcBef>
        <a:spcPct val="20000"/>
      </a:spcBef>
      <a:spcAft>
        <a:spcPct val="0"/>
      </a:spcAft>
      <a:defRPr sz="2400" kern="1200">
        <a:solidFill>
          <a:schemeClr val="tx1"/>
        </a:solidFill>
        <a:latin typeface="Arial" charset="0"/>
        <a:ea typeface="+mn-ea"/>
        <a:cs typeface="+mn-cs"/>
      </a:defRPr>
    </a:lvl1pPr>
    <a:lvl2pPr marL="457200" algn="ctr" rtl="0" fontAlgn="base">
      <a:spcBef>
        <a:spcPct val="20000"/>
      </a:spcBef>
      <a:spcAft>
        <a:spcPct val="0"/>
      </a:spcAft>
      <a:defRPr sz="2400" kern="1200">
        <a:solidFill>
          <a:schemeClr val="tx1"/>
        </a:solidFill>
        <a:latin typeface="Arial" charset="0"/>
        <a:ea typeface="+mn-ea"/>
        <a:cs typeface="+mn-cs"/>
      </a:defRPr>
    </a:lvl2pPr>
    <a:lvl3pPr marL="914400" algn="ctr" rtl="0" fontAlgn="base">
      <a:spcBef>
        <a:spcPct val="20000"/>
      </a:spcBef>
      <a:spcAft>
        <a:spcPct val="0"/>
      </a:spcAft>
      <a:defRPr sz="2400" kern="1200">
        <a:solidFill>
          <a:schemeClr val="tx1"/>
        </a:solidFill>
        <a:latin typeface="Arial" charset="0"/>
        <a:ea typeface="+mn-ea"/>
        <a:cs typeface="+mn-cs"/>
      </a:defRPr>
    </a:lvl3pPr>
    <a:lvl4pPr marL="1371600" algn="ctr" rtl="0" fontAlgn="base">
      <a:spcBef>
        <a:spcPct val="20000"/>
      </a:spcBef>
      <a:spcAft>
        <a:spcPct val="0"/>
      </a:spcAft>
      <a:defRPr sz="2400" kern="1200">
        <a:solidFill>
          <a:schemeClr val="tx1"/>
        </a:solidFill>
        <a:latin typeface="Arial" charset="0"/>
        <a:ea typeface="+mn-ea"/>
        <a:cs typeface="+mn-cs"/>
      </a:defRPr>
    </a:lvl4pPr>
    <a:lvl5pPr marL="1828800" algn="ctr" rtl="0" fontAlgn="base">
      <a:spcBef>
        <a:spcPct val="2000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66FFFF"/>
    <a:srgbClr val="CC00CC"/>
    <a:srgbClr val="CC66FF"/>
    <a:srgbClr val="FF0000"/>
    <a:srgbClr val="0000FF"/>
    <a:srgbClr val="99CCFF"/>
    <a:srgbClr val="9966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13" autoAdjust="0"/>
  </p:normalViewPr>
  <p:slideViewPr>
    <p:cSldViewPr>
      <p:cViewPr varScale="1">
        <p:scale>
          <a:sx n="95" d="100"/>
          <a:sy n="95" d="100"/>
        </p:scale>
        <p:origin x="-348" y="-96"/>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Lst>
  </p:outlineViewPr>
  <p:notesTextViewPr>
    <p:cViewPr>
      <p:scale>
        <a:sx n="100" d="100"/>
        <a:sy n="100" d="100"/>
      </p:scale>
      <p:origin x="0" y="0"/>
    </p:cViewPr>
  </p:notesTextViewPr>
  <p:sorterViewPr>
    <p:cViewPr>
      <p:scale>
        <a:sx n="80" d="100"/>
        <a:sy n="80" d="100"/>
      </p:scale>
      <p:origin x="0" y="26742"/>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25.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24.xml"/><Relationship Id="rId17" Type="http://schemas.openxmlformats.org/officeDocument/2006/relationships/slide" Target="slides/slide32.xml"/><Relationship Id="rId2" Type="http://schemas.openxmlformats.org/officeDocument/2006/relationships/slide" Target="slides/slide3.xml"/><Relationship Id="rId16" Type="http://schemas.openxmlformats.org/officeDocument/2006/relationships/slide" Target="slides/slide31.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6.xml"/><Relationship Id="rId5" Type="http://schemas.openxmlformats.org/officeDocument/2006/relationships/slide" Target="slides/slide6.xml"/><Relationship Id="rId15" Type="http://schemas.openxmlformats.org/officeDocument/2006/relationships/slide" Target="slides/slide30.xml"/><Relationship Id="rId10" Type="http://schemas.openxmlformats.org/officeDocument/2006/relationships/slide" Target="slides/slide15.xml"/><Relationship Id="rId4" Type="http://schemas.openxmlformats.org/officeDocument/2006/relationships/slide" Target="slides/slide5.xml"/><Relationship Id="rId9" Type="http://schemas.openxmlformats.org/officeDocument/2006/relationships/slide" Target="slides/slide11.xml"/><Relationship Id="rId14" Type="http://schemas.openxmlformats.org/officeDocument/2006/relationships/slide" Target="slides/slide2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34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Comic Sans MS" pitchFamily="66" charset="0"/>
              </a:defRPr>
            </a:lvl1pPr>
          </a:lstStyle>
          <a:p>
            <a:endParaRPr lang="en-US"/>
          </a:p>
        </p:txBody>
      </p:sp>
      <p:sp>
        <p:nvSpPr>
          <p:cNvPr id="54275" name="Rectangle 3"/>
          <p:cNvSpPr>
            <a:spLocks noGrp="1" noChangeArrowheads="1"/>
          </p:cNvSpPr>
          <p:nvPr>
            <p:ph type="dt" sz="quarter" idx="1"/>
          </p:nvPr>
        </p:nvSpPr>
        <p:spPr bwMode="auto">
          <a:xfrm>
            <a:off x="3886200" y="0"/>
            <a:ext cx="2971800" cy="434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omic Sans MS" pitchFamily="66" charset="0"/>
              </a:defRPr>
            </a:lvl1pPr>
          </a:lstStyle>
          <a:p>
            <a:endParaRPr lang="en-US"/>
          </a:p>
        </p:txBody>
      </p:sp>
      <p:sp>
        <p:nvSpPr>
          <p:cNvPr id="54276" name="Rectangle 4"/>
          <p:cNvSpPr>
            <a:spLocks noGrp="1" noChangeArrowheads="1"/>
          </p:cNvSpPr>
          <p:nvPr>
            <p:ph type="ftr" sz="quarter" idx="2"/>
          </p:nvPr>
        </p:nvSpPr>
        <p:spPr bwMode="auto">
          <a:xfrm>
            <a:off x="0" y="8251825"/>
            <a:ext cx="2971800" cy="4349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Comic Sans MS" pitchFamily="66" charset="0"/>
              </a:defRPr>
            </a:lvl1pPr>
          </a:lstStyle>
          <a:p>
            <a:endParaRPr lang="en-US"/>
          </a:p>
        </p:txBody>
      </p:sp>
      <p:sp>
        <p:nvSpPr>
          <p:cNvPr id="54277" name="Rectangle 5"/>
          <p:cNvSpPr>
            <a:spLocks noGrp="1" noChangeArrowheads="1"/>
          </p:cNvSpPr>
          <p:nvPr>
            <p:ph type="sldNum" sz="quarter" idx="3"/>
          </p:nvPr>
        </p:nvSpPr>
        <p:spPr bwMode="auto">
          <a:xfrm>
            <a:off x="3886200" y="8251825"/>
            <a:ext cx="2971800" cy="4349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omic Sans MS" pitchFamily="66" charset="0"/>
              </a:defRPr>
            </a:lvl1pPr>
          </a:lstStyle>
          <a:p>
            <a:fld id="{54EDA3C6-55CA-4995-9D3E-6B139BF8A887}"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5" name="Rectangle 7"/>
          <p:cNvSpPr>
            <a:spLocks noGrp="1" noChangeArrowheads="1"/>
          </p:cNvSpPr>
          <p:nvPr>
            <p:ph type="hdr" sz="quarter"/>
          </p:nvPr>
        </p:nvSpPr>
        <p:spPr bwMode="auto">
          <a:xfrm>
            <a:off x="0" y="0"/>
            <a:ext cx="2971800" cy="434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pitchFamily="18" charset="0"/>
              </a:defRPr>
            </a:lvl1pPr>
          </a:lstStyle>
          <a:p>
            <a:endParaRPr lang="en-US"/>
          </a:p>
        </p:txBody>
      </p:sp>
      <p:sp>
        <p:nvSpPr>
          <p:cNvPr id="7174" name="Rectangle 6"/>
          <p:cNvSpPr>
            <a:spLocks noGrp="1" noChangeArrowheads="1"/>
          </p:cNvSpPr>
          <p:nvPr>
            <p:ph type="dt" idx="1"/>
          </p:nvPr>
        </p:nvSpPr>
        <p:spPr bwMode="auto">
          <a:xfrm>
            <a:off x="3886200" y="0"/>
            <a:ext cx="2971800" cy="434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7173" name="Rectangle 5"/>
          <p:cNvSpPr>
            <a:spLocks noGrp="1" noRot="1" noChangeAspect="1" noChangeArrowheads="1" noTextEdit="1"/>
          </p:cNvSpPr>
          <p:nvPr>
            <p:ph type="sldImg" idx="2"/>
          </p:nvPr>
        </p:nvSpPr>
        <p:spPr bwMode="auto">
          <a:xfrm>
            <a:off x="1257300" y="650875"/>
            <a:ext cx="4343400" cy="3257550"/>
          </a:xfrm>
          <a:prstGeom prst="rect">
            <a:avLst/>
          </a:prstGeom>
          <a:noFill/>
          <a:ln w="9525">
            <a:solidFill>
              <a:srgbClr val="000000"/>
            </a:solidFill>
            <a:miter lim="800000"/>
            <a:headEnd/>
            <a:tailEnd/>
          </a:ln>
          <a:effectLst/>
        </p:spPr>
      </p:sp>
      <p:sp>
        <p:nvSpPr>
          <p:cNvPr id="7172" name="Rectangle 4"/>
          <p:cNvSpPr>
            <a:spLocks noGrp="1" noChangeArrowheads="1"/>
          </p:cNvSpPr>
          <p:nvPr>
            <p:ph type="body" sz="quarter" idx="3"/>
          </p:nvPr>
        </p:nvSpPr>
        <p:spPr bwMode="auto">
          <a:xfrm>
            <a:off x="914400" y="4125913"/>
            <a:ext cx="5029200" cy="39100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1" name="Rectangle 3"/>
          <p:cNvSpPr>
            <a:spLocks noGrp="1" noChangeArrowheads="1"/>
          </p:cNvSpPr>
          <p:nvPr>
            <p:ph type="ftr" sz="quarter" idx="4"/>
          </p:nvPr>
        </p:nvSpPr>
        <p:spPr bwMode="auto">
          <a:xfrm>
            <a:off x="0" y="8251825"/>
            <a:ext cx="2971800" cy="4349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pitchFamily="18" charset="0"/>
              </a:defRPr>
            </a:lvl1pPr>
          </a:lstStyle>
          <a:p>
            <a:endParaRPr lang="en-US"/>
          </a:p>
        </p:txBody>
      </p:sp>
      <p:sp>
        <p:nvSpPr>
          <p:cNvPr id="7170" name="Rectangle 2"/>
          <p:cNvSpPr>
            <a:spLocks noGrp="1" noChangeArrowheads="1"/>
          </p:cNvSpPr>
          <p:nvPr>
            <p:ph type="sldNum" sz="quarter" idx="5"/>
          </p:nvPr>
        </p:nvSpPr>
        <p:spPr bwMode="auto">
          <a:xfrm>
            <a:off x="3886200" y="8251825"/>
            <a:ext cx="2971800" cy="4349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06891E54-ADD6-4FA2-94E5-657B9D47183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CB94DC5-2F67-475B-B345-477E7DB8717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C98384C-ED9F-41F8-BBD4-0025D56CC78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BAFF75-F2C7-48C1-8965-30B7BAB0C68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0C61222-A6A0-454D-84E2-3068414D8E3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C1EB6C7-04B2-4147-85D8-4702A843C36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D8AD6A6-4626-476C-B353-4662CB1ADBB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663AA9C-5D7B-4BFD-9497-F6B17750518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76899DB-BC7B-4489-A928-DE497570384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BC2C136-2C50-45E7-B668-9E8AD9541B1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77082A3-5B49-434B-B9CA-36EFADBC6E3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5229F08-EE10-4444-98FF-4A80AF0AAA0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400">
                <a:latin typeface="+mn-lt"/>
              </a:defRPr>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a:latin typeface="+mn-lt"/>
              </a:defRPr>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latin typeface="+mn-lt"/>
              </a:defRPr>
            </a:lvl1pPr>
          </a:lstStyle>
          <a:p>
            <a:fld id="{89CFD808-9C75-44DC-93ED-49253624C39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nicholnl.wcp.muohio.edu/DingosBreakfastClub/DippyBird/DippyMovies/Dippymovie.gif" TargetMode="Externa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6.bin"/></Relationships>
</file>

<file path=ppt/slides/_rels/slide37.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838200" y="2971800"/>
            <a:ext cx="7024688" cy="2282825"/>
          </a:xfrm>
          <a:prstGeom prst="rect">
            <a:avLst/>
          </a:prstGeom>
          <a:noFill/>
          <a:ln w="9525">
            <a:noFill/>
            <a:miter lim="800000"/>
            <a:headEnd/>
            <a:tailEnd/>
          </a:ln>
          <a:effectLst/>
        </p:spPr>
        <p:txBody>
          <a:bodyPr wrap="none">
            <a:spAutoFit/>
          </a:bodyPr>
          <a:lstStyle/>
          <a:p>
            <a:pPr algn="l">
              <a:spcBef>
                <a:spcPct val="0"/>
              </a:spcBef>
            </a:pPr>
            <a:r>
              <a:rPr lang="en-US">
                <a:latin typeface="Times New Roman" pitchFamily="18" charset="0"/>
              </a:rPr>
              <a:t>Course:  LS2420-01(fufills natural science requirement)</a:t>
            </a:r>
          </a:p>
          <a:p>
            <a:pPr algn="l">
              <a:spcBef>
                <a:spcPct val="0"/>
              </a:spcBef>
            </a:pPr>
            <a:endParaRPr lang="en-US">
              <a:latin typeface="Times New Roman" pitchFamily="18" charset="0"/>
            </a:endParaRPr>
          </a:p>
          <a:p>
            <a:pPr algn="l">
              <a:spcBef>
                <a:spcPct val="0"/>
              </a:spcBef>
            </a:pPr>
            <a:r>
              <a:rPr lang="en-US">
                <a:latin typeface="Times New Roman" pitchFamily="18" charset="0"/>
              </a:rPr>
              <a:t>Professor: Ricardo Rademacher</a:t>
            </a:r>
          </a:p>
          <a:p>
            <a:pPr algn="l">
              <a:spcBef>
                <a:spcPct val="0"/>
              </a:spcBef>
            </a:pPr>
            <a:endParaRPr lang="en-US">
              <a:latin typeface="Times New Roman" pitchFamily="18" charset="0"/>
            </a:endParaRPr>
          </a:p>
          <a:p>
            <a:pPr algn="l">
              <a:spcBef>
                <a:spcPct val="0"/>
              </a:spcBef>
            </a:pPr>
            <a:r>
              <a:rPr lang="en-US">
                <a:latin typeface="Times New Roman" pitchFamily="18" charset="0"/>
              </a:rPr>
              <a:t>Email: </a:t>
            </a:r>
            <a:r>
              <a:rPr lang="en-US">
                <a:latin typeface="Times New Roman" pitchFamily="18" charset="0"/>
                <a:hlinkClick r:id="rId3"/>
              </a:rPr>
              <a:t>Ricardor@physics.uc.edu</a:t>
            </a:r>
            <a:endParaRPr lang="en-US">
              <a:latin typeface="Times New Roman" pitchFamily="18" charset="0"/>
            </a:endParaRPr>
          </a:p>
          <a:p>
            <a:pPr algn="l">
              <a:spcBef>
                <a:spcPct val="0"/>
              </a:spcBef>
            </a:pPr>
            <a:endParaRPr lang="en-US">
              <a:latin typeface="Times New Roman" pitchFamily="18" charset="0"/>
            </a:endParaRPr>
          </a:p>
        </p:txBody>
      </p:sp>
      <p:sp>
        <p:nvSpPr>
          <p:cNvPr id="2054" name="WordArt 6"/>
          <p:cNvSpPr>
            <a:spLocks noChangeArrowheads="1" noChangeShapeType="1" noTextEdit="1"/>
          </p:cNvSpPr>
          <p:nvPr/>
        </p:nvSpPr>
        <p:spPr bwMode="auto">
          <a:xfrm>
            <a:off x="609600" y="1295400"/>
            <a:ext cx="7772400" cy="1143000"/>
          </a:xfrm>
          <a:prstGeom prst="rect">
            <a:avLst/>
          </a:prstGeom>
        </p:spPr>
        <p:txBody>
          <a:bodyPr spcFirstLastPara="1" wrap="none" fromWordArt="1">
            <a:prstTxWarp prst="textArchUp">
              <a:avLst>
                <a:gd name="adj" fmla="val 10800000"/>
              </a:avLst>
            </a:prstTxWarp>
          </a:bodyPr>
          <a:lstStyle/>
          <a:p>
            <a:r>
              <a:rPr lang="en-US" sz="3600" kern="10">
                <a:ln w="9525" cmpd="sng">
                  <a:solidFill>
                    <a:srgbClr val="FF0000"/>
                  </a:solidFill>
                  <a:prstDash val="solid"/>
                  <a:round/>
                  <a:headEnd/>
                  <a:tailEnd/>
                </a:ln>
                <a:solidFill>
                  <a:schemeClr val="accent2"/>
                </a:solidFill>
                <a:latin typeface="Comic Sans MS"/>
              </a:rPr>
              <a:t>Topics in Physics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box(out)">
                                      <p:cBhvr>
                                        <p:cTn id="7" dur="500"/>
                                        <p:tgtEl>
                                          <p:spTgt spid="2054"/>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0" y="152400"/>
            <a:ext cx="9144000" cy="1295400"/>
          </a:xfrm>
        </p:spPr>
        <p:txBody>
          <a:bodyPr/>
          <a:lstStyle/>
          <a:p>
            <a:pPr algn="l"/>
            <a:r>
              <a:rPr lang="en-US" sz="3200">
                <a:latin typeface="Comic Sans MS" pitchFamily="66" charset="0"/>
              </a:rPr>
              <a:t>INTRODUCTION TO MEASUREMENTS, UNITS, NUMBERS, AND OTHER HORRIBLY BORING STUFF</a:t>
            </a:r>
          </a:p>
        </p:txBody>
      </p:sp>
      <p:sp>
        <p:nvSpPr>
          <p:cNvPr id="181254" name="Rectangle 6"/>
          <p:cNvSpPr>
            <a:spLocks noGrp="1" noChangeArrowheads="1"/>
          </p:cNvSpPr>
          <p:nvPr>
            <p:ph type="body" idx="1"/>
          </p:nvPr>
        </p:nvSpPr>
        <p:spPr>
          <a:xfrm>
            <a:off x="152400" y="1981200"/>
            <a:ext cx="8991600" cy="4876800"/>
          </a:xfrm>
        </p:spPr>
        <p:txBody>
          <a:bodyPr/>
          <a:lstStyle/>
          <a:p>
            <a:pPr>
              <a:buFontTx/>
              <a:buNone/>
            </a:pPr>
            <a:r>
              <a:rPr lang="en-US" sz="1800"/>
              <a:t>If we wish to do Physics, we need to establish standards to measurements. Using standard units for measurements, scientist can converse about their results to any other scientist around the world.  A measurement is any action that I take as observer to obtain properties of the observed. </a:t>
            </a:r>
          </a:p>
          <a:p>
            <a:pPr>
              <a:buFontTx/>
              <a:buNone/>
            </a:pPr>
            <a:r>
              <a:rPr lang="en-US" sz="1800"/>
              <a:t> Another core element of the science is REPEATABILITY.  This means that if a scientist gets a result in Japan, I should be able to reproduce it here in the US using his same techniques and equipment.  This is why Parapsychology (the study or paranormal phenomena) is not strictly science, since we can never repeat results concerning ghosts, spontaneous combustion, etc.</a:t>
            </a:r>
          </a:p>
          <a:p>
            <a:pPr>
              <a:buFontTx/>
              <a:buNone/>
            </a:pPr>
            <a:endParaRPr lang="en-US" sz="1800"/>
          </a:p>
          <a:p>
            <a:pPr>
              <a:buFontTx/>
              <a:buNone/>
            </a:pPr>
            <a:r>
              <a:rPr lang="en-US" sz="1800"/>
              <a:t>As such, we need to establish standards for measurements.  There are two main standards.  The SI standard is almost exclusively used for science, while the British system is used here in the US for all other endeavors. </a:t>
            </a:r>
          </a:p>
          <a:p>
            <a:pPr>
              <a:buFontTx/>
              <a:buNone/>
            </a:pPr>
            <a:endParaRPr lang="en-US" sz="1800"/>
          </a:p>
          <a:p>
            <a:pPr>
              <a:buFontTx/>
              <a:buNone/>
            </a:pPr>
            <a:endParaRPr lang="en-US" sz="1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457200" y="1295400"/>
            <a:ext cx="8153400" cy="1981200"/>
          </a:xfrm>
        </p:spPr>
        <p:txBody>
          <a:bodyPr/>
          <a:lstStyle/>
          <a:p>
            <a:pPr algn="ctr"/>
            <a:r>
              <a:rPr lang="en-US"/>
              <a:t>Distance: the meter</a:t>
            </a:r>
          </a:p>
          <a:p>
            <a:pPr algn="ctr"/>
            <a:r>
              <a:rPr lang="en-US"/>
              <a:t>Time: the second</a:t>
            </a:r>
          </a:p>
          <a:p>
            <a:pPr algn="ctr"/>
            <a:r>
              <a:rPr lang="en-US"/>
              <a:t>Mass : the kilo</a:t>
            </a:r>
          </a:p>
        </p:txBody>
      </p:sp>
      <p:sp>
        <p:nvSpPr>
          <p:cNvPr id="38916" name="Text Box 4"/>
          <p:cNvSpPr txBox="1">
            <a:spLocks noChangeArrowheads="1"/>
          </p:cNvSpPr>
          <p:nvPr/>
        </p:nvSpPr>
        <p:spPr bwMode="auto">
          <a:xfrm>
            <a:off x="0" y="0"/>
            <a:ext cx="9144000" cy="1260475"/>
          </a:xfrm>
          <a:prstGeom prst="rect">
            <a:avLst/>
          </a:prstGeom>
          <a:noFill/>
          <a:ln w="9525">
            <a:noFill/>
            <a:miter lim="800000"/>
            <a:headEnd/>
            <a:tailEnd/>
          </a:ln>
          <a:effectLst/>
        </p:spPr>
        <p:txBody>
          <a:bodyPr>
            <a:spAutoFit/>
          </a:bodyPr>
          <a:lstStyle/>
          <a:p>
            <a:pPr algn="l"/>
            <a:r>
              <a:rPr lang="en-US">
                <a:latin typeface="Comic Sans MS" pitchFamily="66" charset="0"/>
              </a:rPr>
              <a:t>The (European) standard for physics is the Standard Internationale  (SI) system, developed by the French.</a:t>
            </a:r>
          </a:p>
          <a:p>
            <a:pPr algn="l"/>
            <a:r>
              <a:rPr lang="en-US">
                <a:latin typeface="Comic Sans MS" pitchFamily="66" charset="0"/>
              </a:rPr>
              <a:t>In this system:</a:t>
            </a:r>
          </a:p>
        </p:txBody>
      </p:sp>
      <p:sp>
        <p:nvSpPr>
          <p:cNvPr id="38918" name="Text Box 6"/>
          <p:cNvSpPr txBox="1">
            <a:spLocks noChangeArrowheads="1"/>
          </p:cNvSpPr>
          <p:nvPr/>
        </p:nvSpPr>
        <p:spPr bwMode="auto">
          <a:xfrm>
            <a:off x="0" y="3124200"/>
            <a:ext cx="8382000" cy="457200"/>
          </a:xfrm>
          <a:prstGeom prst="rect">
            <a:avLst/>
          </a:prstGeom>
          <a:noFill/>
          <a:ln w="9525">
            <a:noFill/>
            <a:miter lim="800000"/>
            <a:headEnd/>
            <a:tailEnd/>
          </a:ln>
          <a:effectLst/>
        </p:spPr>
        <p:txBody>
          <a:bodyPr wrap="none">
            <a:spAutoFit/>
          </a:bodyPr>
          <a:lstStyle/>
          <a:p>
            <a:pPr algn="l"/>
            <a:r>
              <a:rPr lang="en-US">
                <a:latin typeface="Comic Sans MS" pitchFamily="66" charset="0"/>
              </a:rPr>
              <a:t>In the U.S.A., we use the British System.  In this system:</a:t>
            </a:r>
          </a:p>
        </p:txBody>
      </p:sp>
      <p:sp>
        <p:nvSpPr>
          <p:cNvPr id="38919" name="Rectangle 7"/>
          <p:cNvSpPr>
            <a:spLocks noChangeArrowheads="1"/>
          </p:cNvSpPr>
          <p:nvPr/>
        </p:nvSpPr>
        <p:spPr bwMode="auto">
          <a:xfrm>
            <a:off x="457200" y="3581400"/>
            <a:ext cx="8153400" cy="1981200"/>
          </a:xfrm>
          <a:prstGeom prst="rect">
            <a:avLst/>
          </a:prstGeom>
          <a:noFill/>
          <a:ln w="9525">
            <a:noFill/>
            <a:miter lim="800000"/>
            <a:headEnd/>
            <a:tailEnd/>
          </a:ln>
          <a:effectLst/>
        </p:spPr>
        <p:txBody>
          <a:bodyPr/>
          <a:lstStyle/>
          <a:p>
            <a:pPr marL="342900" indent="-342900">
              <a:buFontTx/>
              <a:buChar char="•"/>
            </a:pPr>
            <a:r>
              <a:rPr lang="en-US" sz="3200">
                <a:latin typeface="Times New Roman" pitchFamily="18" charset="0"/>
              </a:rPr>
              <a:t>Distance: the foot</a:t>
            </a:r>
          </a:p>
          <a:p>
            <a:pPr marL="342900" indent="-342900">
              <a:buFontTx/>
              <a:buChar char="•"/>
            </a:pPr>
            <a:r>
              <a:rPr lang="en-US" sz="3200">
                <a:latin typeface="Times New Roman" pitchFamily="18" charset="0"/>
              </a:rPr>
              <a:t>Time : the second</a:t>
            </a:r>
          </a:p>
          <a:p>
            <a:pPr marL="342900" indent="-342900">
              <a:buFontTx/>
              <a:buChar char="•"/>
            </a:pPr>
            <a:r>
              <a:rPr lang="en-US" sz="3200">
                <a:latin typeface="Times New Roman" pitchFamily="18" charset="0"/>
              </a:rPr>
              <a:t>Weight: the pound</a:t>
            </a:r>
          </a:p>
        </p:txBody>
      </p:sp>
      <p:sp>
        <p:nvSpPr>
          <p:cNvPr id="38922" name="Text Box 10"/>
          <p:cNvSpPr txBox="1">
            <a:spLocks noChangeArrowheads="1"/>
          </p:cNvSpPr>
          <p:nvPr/>
        </p:nvSpPr>
        <p:spPr bwMode="auto">
          <a:xfrm>
            <a:off x="0" y="6019800"/>
            <a:ext cx="8218488" cy="630238"/>
          </a:xfrm>
          <a:prstGeom prst="rect">
            <a:avLst/>
          </a:prstGeom>
          <a:noFill/>
          <a:ln w="12700">
            <a:noFill/>
            <a:miter lim="800000"/>
            <a:headEnd/>
            <a:tailEnd/>
          </a:ln>
          <a:effectLst/>
        </p:spPr>
        <p:txBody>
          <a:bodyPr wrap="none">
            <a:spAutoFit/>
          </a:bodyPr>
          <a:lstStyle/>
          <a:p>
            <a:pPr algn="l"/>
            <a:r>
              <a:rPr lang="en-US" sz="1600"/>
              <a:t>(Notice that the SI system measure mass, while the British systems uses weight (which is</a:t>
            </a:r>
          </a:p>
          <a:p>
            <a:pPr algn="l"/>
            <a:r>
              <a:rPr lang="en-US" sz="1600"/>
              <a:t>the effect of gravity on mass)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53" name="Rectangle 13"/>
          <p:cNvSpPr>
            <a:spLocks noChangeArrowheads="1"/>
          </p:cNvSpPr>
          <p:nvPr/>
        </p:nvSpPr>
        <p:spPr bwMode="auto">
          <a:xfrm>
            <a:off x="228600" y="1143000"/>
            <a:ext cx="8915400" cy="1747838"/>
          </a:xfrm>
          <a:prstGeom prst="rect">
            <a:avLst/>
          </a:prstGeom>
          <a:noFill/>
          <a:ln w="9525">
            <a:noFill/>
            <a:miter lim="800000"/>
            <a:headEnd/>
            <a:tailEnd/>
          </a:ln>
          <a:effectLst/>
        </p:spPr>
        <p:txBody>
          <a:bodyPr>
            <a:spAutoFit/>
          </a:bodyPr>
          <a:lstStyle/>
          <a:p>
            <a:pPr algn="l">
              <a:buFontTx/>
              <a:buChar char="•"/>
            </a:pPr>
            <a:r>
              <a:rPr lang="en-US" sz="3200">
                <a:latin typeface="Times New Roman" pitchFamily="18" charset="0"/>
              </a:rPr>
              <a:t>the space between two points</a:t>
            </a:r>
          </a:p>
          <a:p>
            <a:pPr algn="l">
              <a:buFontTx/>
              <a:buChar char="•"/>
            </a:pPr>
            <a:r>
              <a:rPr lang="en-US" sz="3200">
                <a:latin typeface="Times New Roman" pitchFamily="18" charset="0"/>
              </a:rPr>
              <a:t>Establishes a relationship between two points</a:t>
            </a:r>
          </a:p>
          <a:p>
            <a:pPr algn="l">
              <a:buFontTx/>
              <a:buChar char="•"/>
            </a:pPr>
            <a:r>
              <a:rPr lang="en-US" sz="3200">
                <a:latin typeface="Times New Roman" pitchFamily="18" charset="0"/>
              </a:rPr>
              <a:t>Symbols : x,   x</a:t>
            </a:r>
            <a:r>
              <a:rPr lang="en-US" sz="3200" baseline="-25000">
                <a:latin typeface="Times New Roman" pitchFamily="18" charset="0"/>
              </a:rPr>
              <a:t>1</a:t>
            </a:r>
            <a:r>
              <a:rPr lang="en-US" sz="3200">
                <a:latin typeface="Times New Roman" pitchFamily="18" charset="0"/>
              </a:rPr>
              <a:t>,  x</a:t>
            </a:r>
            <a:r>
              <a:rPr lang="en-US" sz="3200" baseline="-25000">
                <a:latin typeface="Times New Roman" pitchFamily="18" charset="0"/>
              </a:rPr>
              <a:t>2</a:t>
            </a:r>
          </a:p>
        </p:txBody>
      </p:sp>
      <p:grpSp>
        <p:nvGrpSpPr>
          <p:cNvPr id="87041" name="Group 1"/>
          <p:cNvGrpSpPr>
            <a:grpSpLocks/>
          </p:cNvGrpSpPr>
          <p:nvPr/>
        </p:nvGrpSpPr>
        <p:grpSpPr bwMode="auto">
          <a:xfrm>
            <a:off x="304800" y="4267200"/>
            <a:ext cx="8534400" cy="909638"/>
            <a:chOff x="240" y="1152"/>
            <a:chExt cx="5376" cy="573"/>
          </a:xfrm>
        </p:grpSpPr>
        <p:grpSp>
          <p:nvGrpSpPr>
            <p:cNvPr id="87045" name="Group 5"/>
            <p:cNvGrpSpPr>
              <a:grpSpLocks/>
            </p:cNvGrpSpPr>
            <p:nvPr/>
          </p:nvGrpSpPr>
          <p:grpSpPr bwMode="auto">
            <a:xfrm>
              <a:off x="240" y="1152"/>
              <a:ext cx="5376" cy="573"/>
              <a:chOff x="240" y="2304"/>
              <a:chExt cx="5376" cy="573"/>
            </a:xfrm>
          </p:grpSpPr>
          <p:sp>
            <p:nvSpPr>
              <p:cNvPr id="87052" name="Line 12"/>
              <p:cNvSpPr>
                <a:spLocks noChangeShapeType="1"/>
              </p:cNvSpPr>
              <p:nvPr/>
            </p:nvSpPr>
            <p:spPr bwMode="auto">
              <a:xfrm>
                <a:off x="240" y="2400"/>
                <a:ext cx="5376" cy="0"/>
              </a:xfrm>
              <a:prstGeom prst="line">
                <a:avLst/>
              </a:prstGeom>
              <a:noFill/>
              <a:ln w="9525">
                <a:solidFill>
                  <a:schemeClr val="tx1"/>
                </a:solidFill>
                <a:round/>
                <a:headEnd/>
                <a:tailEnd/>
              </a:ln>
              <a:effectLst/>
            </p:spPr>
            <p:txBody>
              <a:bodyPr wrap="none" anchor="ctr"/>
              <a:lstStyle/>
              <a:p>
                <a:endParaRPr lang="en-US"/>
              </a:p>
            </p:txBody>
          </p:sp>
          <p:sp>
            <p:nvSpPr>
              <p:cNvPr id="87051" name="Line 11"/>
              <p:cNvSpPr>
                <a:spLocks noChangeShapeType="1"/>
              </p:cNvSpPr>
              <p:nvPr/>
            </p:nvSpPr>
            <p:spPr bwMode="auto">
              <a:xfrm flipV="1">
                <a:off x="2592" y="2304"/>
                <a:ext cx="0" cy="336"/>
              </a:xfrm>
              <a:prstGeom prst="line">
                <a:avLst/>
              </a:prstGeom>
              <a:noFill/>
              <a:ln w="9525">
                <a:solidFill>
                  <a:schemeClr val="tx1"/>
                </a:solidFill>
                <a:round/>
                <a:headEnd/>
                <a:tailEnd/>
              </a:ln>
              <a:effectLst/>
            </p:spPr>
            <p:txBody>
              <a:bodyPr wrap="none" anchor="ctr"/>
              <a:lstStyle/>
              <a:p>
                <a:endParaRPr lang="en-US"/>
              </a:p>
            </p:txBody>
          </p:sp>
          <p:sp>
            <p:nvSpPr>
              <p:cNvPr id="87050" name="Line 10"/>
              <p:cNvSpPr>
                <a:spLocks noChangeShapeType="1"/>
              </p:cNvSpPr>
              <p:nvPr/>
            </p:nvSpPr>
            <p:spPr bwMode="auto">
              <a:xfrm flipV="1">
                <a:off x="720" y="2304"/>
                <a:ext cx="0" cy="336"/>
              </a:xfrm>
              <a:prstGeom prst="line">
                <a:avLst/>
              </a:prstGeom>
              <a:noFill/>
              <a:ln w="9525">
                <a:solidFill>
                  <a:schemeClr val="tx1"/>
                </a:solidFill>
                <a:round/>
                <a:headEnd/>
                <a:tailEnd/>
              </a:ln>
              <a:effectLst/>
            </p:spPr>
            <p:txBody>
              <a:bodyPr wrap="none" anchor="ctr"/>
              <a:lstStyle/>
              <a:p>
                <a:endParaRPr lang="en-US"/>
              </a:p>
            </p:txBody>
          </p:sp>
          <p:sp>
            <p:nvSpPr>
              <p:cNvPr id="87049" name="Line 9"/>
              <p:cNvSpPr>
                <a:spLocks noChangeShapeType="1"/>
              </p:cNvSpPr>
              <p:nvPr/>
            </p:nvSpPr>
            <p:spPr bwMode="auto">
              <a:xfrm flipV="1">
                <a:off x="4560" y="2304"/>
                <a:ext cx="0" cy="336"/>
              </a:xfrm>
              <a:prstGeom prst="line">
                <a:avLst/>
              </a:prstGeom>
              <a:noFill/>
              <a:ln w="9525">
                <a:solidFill>
                  <a:schemeClr val="tx1"/>
                </a:solidFill>
                <a:round/>
                <a:headEnd/>
                <a:tailEnd/>
              </a:ln>
              <a:effectLst/>
            </p:spPr>
            <p:txBody>
              <a:bodyPr wrap="none" anchor="ctr"/>
              <a:lstStyle/>
              <a:p>
                <a:endParaRPr lang="en-US"/>
              </a:p>
            </p:txBody>
          </p:sp>
          <p:sp>
            <p:nvSpPr>
              <p:cNvPr id="87048" name="Text Box 8"/>
              <p:cNvSpPr txBox="1">
                <a:spLocks noChangeArrowheads="1"/>
              </p:cNvSpPr>
              <p:nvPr/>
            </p:nvSpPr>
            <p:spPr bwMode="auto">
              <a:xfrm>
                <a:off x="288" y="2640"/>
                <a:ext cx="750" cy="237"/>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1</a:t>
                </a:r>
              </a:p>
            </p:txBody>
          </p:sp>
          <p:sp>
            <p:nvSpPr>
              <p:cNvPr id="87047" name="Text Box 7"/>
              <p:cNvSpPr txBox="1">
                <a:spLocks noChangeArrowheads="1"/>
              </p:cNvSpPr>
              <p:nvPr/>
            </p:nvSpPr>
            <p:spPr bwMode="auto">
              <a:xfrm>
                <a:off x="2196" y="2640"/>
                <a:ext cx="773" cy="237"/>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2</a:t>
                </a:r>
              </a:p>
            </p:txBody>
          </p:sp>
          <p:sp>
            <p:nvSpPr>
              <p:cNvPr id="87046" name="Text Box 6"/>
              <p:cNvSpPr txBox="1">
                <a:spLocks noChangeArrowheads="1"/>
              </p:cNvSpPr>
              <p:nvPr/>
            </p:nvSpPr>
            <p:spPr bwMode="auto">
              <a:xfrm>
                <a:off x="4164" y="2640"/>
                <a:ext cx="773" cy="237"/>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3</a:t>
                </a:r>
              </a:p>
            </p:txBody>
          </p:sp>
        </p:grpSp>
        <p:sp>
          <p:nvSpPr>
            <p:cNvPr id="87044" name="Oval 4"/>
            <p:cNvSpPr>
              <a:spLocks noChangeArrowheads="1"/>
            </p:cNvSpPr>
            <p:nvPr/>
          </p:nvSpPr>
          <p:spPr bwMode="auto">
            <a:xfrm>
              <a:off x="672" y="1152"/>
              <a:ext cx="144" cy="144"/>
            </a:xfrm>
            <a:prstGeom prst="ellipse">
              <a:avLst/>
            </a:prstGeom>
            <a:solidFill>
              <a:schemeClr val="tx2"/>
            </a:solidFill>
            <a:ln w="9525">
              <a:solidFill>
                <a:schemeClr val="tx1"/>
              </a:solidFill>
              <a:round/>
              <a:headEnd/>
              <a:tailEnd/>
            </a:ln>
            <a:effectLst/>
          </p:spPr>
          <p:txBody>
            <a:bodyPr wrap="none" anchor="ctr"/>
            <a:lstStyle/>
            <a:p>
              <a:endParaRPr lang="en-US"/>
            </a:p>
          </p:txBody>
        </p:sp>
        <p:sp>
          <p:nvSpPr>
            <p:cNvPr id="87043" name="Oval 3"/>
            <p:cNvSpPr>
              <a:spLocks noChangeArrowheads="1"/>
            </p:cNvSpPr>
            <p:nvPr/>
          </p:nvSpPr>
          <p:spPr bwMode="auto">
            <a:xfrm>
              <a:off x="2544" y="1152"/>
              <a:ext cx="144" cy="144"/>
            </a:xfrm>
            <a:prstGeom prst="ellipse">
              <a:avLst/>
            </a:prstGeom>
            <a:solidFill>
              <a:schemeClr val="tx2"/>
            </a:solidFill>
            <a:ln w="9525">
              <a:solidFill>
                <a:schemeClr val="tx1"/>
              </a:solidFill>
              <a:round/>
              <a:headEnd/>
              <a:tailEnd/>
            </a:ln>
            <a:effectLst/>
          </p:spPr>
          <p:txBody>
            <a:bodyPr wrap="none" anchor="ctr"/>
            <a:lstStyle/>
            <a:p>
              <a:endParaRPr lang="en-US"/>
            </a:p>
          </p:txBody>
        </p:sp>
        <p:sp>
          <p:nvSpPr>
            <p:cNvPr id="87042" name="Oval 2"/>
            <p:cNvSpPr>
              <a:spLocks noChangeArrowheads="1"/>
            </p:cNvSpPr>
            <p:nvPr/>
          </p:nvSpPr>
          <p:spPr bwMode="auto">
            <a:xfrm>
              <a:off x="4512" y="1152"/>
              <a:ext cx="144" cy="144"/>
            </a:xfrm>
            <a:prstGeom prst="ellipse">
              <a:avLst/>
            </a:prstGeom>
            <a:solidFill>
              <a:schemeClr val="tx2"/>
            </a:solidFill>
            <a:ln w="9525">
              <a:solidFill>
                <a:schemeClr val="tx1"/>
              </a:solidFill>
              <a:round/>
              <a:headEnd/>
              <a:tailEnd/>
            </a:ln>
            <a:effectLst/>
          </p:spPr>
          <p:txBody>
            <a:bodyPr wrap="none" anchor="ctr"/>
            <a:lstStyle/>
            <a:p>
              <a:endParaRPr lang="en-US"/>
            </a:p>
          </p:txBody>
        </p:sp>
      </p:grpSp>
      <p:sp>
        <p:nvSpPr>
          <p:cNvPr id="87040" name="Rectangle 0"/>
          <p:cNvSpPr>
            <a:spLocks noGrp="1" noChangeArrowheads="1"/>
          </p:cNvSpPr>
          <p:nvPr>
            <p:ph type="title"/>
          </p:nvPr>
        </p:nvSpPr>
        <p:spPr>
          <a:xfrm>
            <a:off x="533400" y="0"/>
            <a:ext cx="7772400" cy="914400"/>
          </a:xfrm>
        </p:spPr>
        <p:txBody>
          <a:bodyPr/>
          <a:lstStyle/>
          <a:p>
            <a:r>
              <a:rPr lang="en-US" sz="4000" b="1" u="sng">
                <a:solidFill>
                  <a:srgbClr val="FF0000"/>
                </a:solidFill>
                <a:effectLst>
                  <a:outerShdw blurRad="38100" dist="38100" dir="2700000" algn="tl">
                    <a:srgbClr val="C0C0C0"/>
                  </a:outerShdw>
                </a:effectLst>
              </a:rPr>
              <a:t>Distance</a:t>
            </a:r>
            <a:endParaRPr lang="en-US" sz="400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35" name="Rectangle 19"/>
          <p:cNvSpPr>
            <a:spLocks noChangeArrowheads="1"/>
          </p:cNvSpPr>
          <p:nvPr/>
        </p:nvSpPr>
        <p:spPr bwMode="auto">
          <a:xfrm>
            <a:off x="1960563" y="609600"/>
            <a:ext cx="184150" cy="579438"/>
          </a:xfrm>
          <a:prstGeom prst="rect">
            <a:avLst/>
          </a:prstGeom>
          <a:noFill/>
          <a:ln w="9525">
            <a:noFill/>
            <a:miter lim="800000"/>
            <a:headEnd/>
            <a:tailEnd/>
          </a:ln>
          <a:effectLst/>
        </p:spPr>
        <p:txBody>
          <a:bodyPr wrap="none">
            <a:spAutoFit/>
          </a:bodyPr>
          <a:lstStyle/>
          <a:p>
            <a:endParaRPr lang="en-US" sz="3200">
              <a:latin typeface="Times New Roman" pitchFamily="18" charset="0"/>
            </a:endParaRPr>
          </a:p>
        </p:txBody>
      </p:sp>
      <p:graphicFrame>
        <p:nvGraphicFramePr>
          <p:cNvPr id="86034" name="Object 18"/>
          <p:cNvGraphicFramePr>
            <a:graphicFrameLocks noChangeAspect="1"/>
          </p:cNvGraphicFramePr>
          <p:nvPr/>
        </p:nvGraphicFramePr>
        <p:xfrm>
          <a:off x="2286000" y="914400"/>
          <a:ext cx="4495800" cy="1066800"/>
        </p:xfrm>
        <a:graphic>
          <a:graphicData uri="http://schemas.openxmlformats.org/presentationml/2006/ole">
            <p:oleObj spid="_x0000_s86034" name="Equation" r:id="rId3" imgW="1625600" imgH="419100" progId="Equation.3">
              <p:embed/>
            </p:oleObj>
          </a:graphicData>
        </a:graphic>
      </p:graphicFrame>
      <p:sp>
        <p:nvSpPr>
          <p:cNvPr id="86033" name="Line 17"/>
          <p:cNvSpPr>
            <a:spLocks noChangeShapeType="1"/>
          </p:cNvSpPr>
          <p:nvPr/>
        </p:nvSpPr>
        <p:spPr bwMode="auto">
          <a:xfrm flipV="1">
            <a:off x="4495800" y="4800600"/>
            <a:ext cx="0" cy="533400"/>
          </a:xfrm>
          <a:prstGeom prst="line">
            <a:avLst/>
          </a:prstGeom>
          <a:noFill/>
          <a:ln w="9525">
            <a:solidFill>
              <a:schemeClr val="tx1"/>
            </a:solidFill>
            <a:round/>
            <a:headEnd/>
            <a:tailEnd/>
          </a:ln>
          <a:effectLst/>
        </p:spPr>
        <p:txBody>
          <a:bodyPr wrap="none" anchor="ctr"/>
          <a:lstStyle/>
          <a:p>
            <a:endParaRPr lang="en-US"/>
          </a:p>
        </p:txBody>
      </p:sp>
      <p:sp>
        <p:nvSpPr>
          <p:cNvPr id="86032" name="Text Box 16"/>
          <p:cNvSpPr txBox="1">
            <a:spLocks noChangeArrowheads="1"/>
          </p:cNvSpPr>
          <p:nvPr/>
        </p:nvSpPr>
        <p:spPr bwMode="auto">
          <a:xfrm>
            <a:off x="3867150" y="5334000"/>
            <a:ext cx="1227138" cy="706438"/>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2</a:t>
            </a:r>
          </a:p>
          <a:p>
            <a:r>
              <a:rPr lang="en-US" sz="1800">
                <a:latin typeface="Comic Sans MS" pitchFamily="66" charset="0"/>
              </a:rPr>
              <a:t>Time 2</a:t>
            </a:r>
          </a:p>
        </p:txBody>
      </p:sp>
      <p:sp>
        <p:nvSpPr>
          <p:cNvPr id="86031" name="Oval 15"/>
          <p:cNvSpPr>
            <a:spLocks noChangeArrowheads="1"/>
          </p:cNvSpPr>
          <p:nvPr/>
        </p:nvSpPr>
        <p:spPr bwMode="auto">
          <a:xfrm>
            <a:off x="4419600" y="4800600"/>
            <a:ext cx="228600" cy="228600"/>
          </a:xfrm>
          <a:prstGeom prst="ellipse">
            <a:avLst/>
          </a:prstGeom>
          <a:solidFill>
            <a:schemeClr val="tx2"/>
          </a:solidFill>
          <a:ln w="9525">
            <a:solidFill>
              <a:schemeClr val="tx1"/>
            </a:solidFill>
            <a:round/>
            <a:headEnd/>
            <a:tailEnd/>
          </a:ln>
          <a:effectLst/>
        </p:spPr>
        <p:txBody>
          <a:bodyPr wrap="none" anchor="ctr"/>
          <a:lstStyle/>
          <a:p>
            <a:endParaRPr lang="en-US"/>
          </a:p>
        </p:txBody>
      </p:sp>
      <p:sp>
        <p:nvSpPr>
          <p:cNvPr id="86030" name="Line 14"/>
          <p:cNvSpPr>
            <a:spLocks noChangeShapeType="1"/>
          </p:cNvSpPr>
          <p:nvPr/>
        </p:nvSpPr>
        <p:spPr bwMode="auto">
          <a:xfrm flipV="1">
            <a:off x="1524000" y="4800600"/>
            <a:ext cx="0" cy="533400"/>
          </a:xfrm>
          <a:prstGeom prst="line">
            <a:avLst/>
          </a:prstGeom>
          <a:noFill/>
          <a:ln w="9525">
            <a:solidFill>
              <a:schemeClr val="tx1"/>
            </a:solidFill>
            <a:round/>
            <a:headEnd/>
            <a:tailEnd/>
          </a:ln>
          <a:effectLst/>
        </p:spPr>
        <p:txBody>
          <a:bodyPr wrap="none" anchor="ctr"/>
          <a:lstStyle/>
          <a:p>
            <a:endParaRPr lang="en-US"/>
          </a:p>
        </p:txBody>
      </p:sp>
      <p:sp>
        <p:nvSpPr>
          <p:cNvPr id="86029" name="Text Box 13"/>
          <p:cNvSpPr txBox="1">
            <a:spLocks noChangeArrowheads="1"/>
          </p:cNvSpPr>
          <p:nvPr/>
        </p:nvSpPr>
        <p:spPr bwMode="auto">
          <a:xfrm>
            <a:off x="838200" y="5334000"/>
            <a:ext cx="1192213" cy="706438"/>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1</a:t>
            </a:r>
          </a:p>
          <a:p>
            <a:r>
              <a:rPr lang="en-US" sz="1800">
                <a:latin typeface="Comic Sans MS" pitchFamily="66" charset="0"/>
              </a:rPr>
              <a:t>Time 1</a:t>
            </a:r>
          </a:p>
        </p:txBody>
      </p:sp>
      <p:sp>
        <p:nvSpPr>
          <p:cNvPr id="86028" name="Oval 12"/>
          <p:cNvSpPr>
            <a:spLocks noChangeArrowheads="1"/>
          </p:cNvSpPr>
          <p:nvPr/>
        </p:nvSpPr>
        <p:spPr bwMode="auto">
          <a:xfrm>
            <a:off x="1447800" y="4800600"/>
            <a:ext cx="228600" cy="228600"/>
          </a:xfrm>
          <a:prstGeom prst="ellipse">
            <a:avLst/>
          </a:prstGeom>
          <a:solidFill>
            <a:schemeClr val="tx2"/>
          </a:solidFill>
          <a:ln w="9525">
            <a:solidFill>
              <a:schemeClr val="tx1"/>
            </a:solidFill>
            <a:round/>
            <a:headEnd/>
            <a:tailEnd/>
          </a:ln>
          <a:effectLst/>
        </p:spPr>
        <p:txBody>
          <a:bodyPr wrap="none" anchor="ctr"/>
          <a:lstStyle/>
          <a:p>
            <a:endParaRPr lang="en-US"/>
          </a:p>
        </p:txBody>
      </p:sp>
      <p:sp>
        <p:nvSpPr>
          <p:cNvPr id="86027" name="Line 11"/>
          <p:cNvSpPr>
            <a:spLocks noChangeShapeType="1"/>
          </p:cNvSpPr>
          <p:nvPr/>
        </p:nvSpPr>
        <p:spPr bwMode="auto">
          <a:xfrm flipV="1">
            <a:off x="7620000" y="4800600"/>
            <a:ext cx="0" cy="533400"/>
          </a:xfrm>
          <a:prstGeom prst="line">
            <a:avLst/>
          </a:prstGeom>
          <a:noFill/>
          <a:ln w="9525">
            <a:solidFill>
              <a:schemeClr val="tx1"/>
            </a:solidFill>
            <a:round/>
            <a:headEnd/>
            <a:tailEnd/>
          </a:ln>
          <a:effectLst/>
        </p:spPr>
        <p:txBody>
          <a:bodyPr wrap="none" anchor="ctr"/>
          <a:lstStyle/>
          <a:p>
            <a:endParaRPr lang="en-US"/>
          </a:p>
        </p:txBody>
      </p:sp>
      <p:sp>
        <p:nvSpPr>
          <p:cNvPr id="86026" name="Text Box 10"/>
          <p:cNvSpPr txBox="1">
            <a:spLocks noChangeArrowheads="1"/>
          </p:cNvSpPr>
          <p:nvPr/>
        </p:nvSpPr>
        <p:spPr bwMode="auto">
          <a:xfrm>
            <a:off x="6991350" y="5334000"/>
            <a:ext cx="1227138" cy="706438"/>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3</a:t>
            </a:r>
          </a:p>
          <a:p>
            <a:r>
              <a:rPr lang="en-US" sz="1800">
                <a:latin typeface="Comic Sans MS" pitchFamily="66" charset="0"/>
              </a:rPr>
              <a:t>Time 3</a:t>
            </a:r>
          </a:p>
        </p:txBody>
      </p:sp>
      <p:sp>
        <p:nvSpPr>
          <p:cNvPr id="86025" name="Oval 9"/>
          <p:cNvSpPr>
            <a:spLocks noChangeArrowheads="1"/>
          </p:cNvSpPr>
          <p:nvPr/>
        </p:nvSpPr>
        <p:spPr bwMode="auto">
          <a:xfrm>
            <a:off x="7543800" y="4800600"/>
            <a:ext cx="228600" cy="228600"/>
          </a:xfrm>
          <a:prstGeom prst="ellipse">
            <a:avLst/>
          </a:prstGeom>
          <a:solidFill>
            <a:schemeClr val="tx2"/>
          </a:solidFill>
          <a:ln w="9525">
            <a:solidFill>
              <a:schemeClr val="tx1"/>
            </a:solidFill>
            <a:round/>
            <a:headEnd/>
            <a:tailEnd/>
          </a:ln>
          <a:effectLst/>
        </p:spPr>
        <p:txBody>
          <a:bodyPr wrap="none" anchor="ctr"/>
          <a:lstStyle/>
          <a:p>
            <a:endParaRPr lang="en-US"/>
          </a:p>
        </p:txBody>
      </p:sp>
      <p:grpSp>
        <p:nvGrpSpPr>
          <p:cNvPr id="86018" name="Group 2"/>
          <p:cNvGrpSpPr>
            <a:grpSpLocks/>
          </p:cNvGrpSpPr>
          <p:nvPr/>
        </p:nvGrpSpPr>
        <p:grpSpPr bwMode="auto">
          <a:xfrm>
            <a:off x="2438400" y="3962400"/>
            <a:ext cx="4438650" cy="838200"/>
            <a:chOff x="1536" y="2496"/>
            <a:chExt cx="2796" cy="528"/>
          </a:xfrm>
        </p:grpSpPr>
        <p:grpSp>
          <p:nvGrpSpPr>
            <p:cNvPr id="86022" name="Group 6"/>
            <p:cNvGrpSpPr>
              <a:grpSpLocks/>
            </p:cNvGrpSpPr>
            <p:nvPr/>
          </p:nvGrpSpPr>
          <p:grpSpPr bwMode="auto">
            <a:xfrm>
              <a:off x="1536" y="2496"/>
              <a:ext cx="816" cy="528"/>
              <a:chOff x="1152" y="1728"/>
              <a:chExt cx="816" cy="528"/>
            </a:xfrm>
          </p:grpSpPr>
          <p:sp>
            <p:nvSpPr>
              <p:cNvPr id="86024" name="AutoShape 8"/>
              <p:cNvSpPr>
                <a:spLocks noChangeArrowheads="1"/>
              </p:cNvSpPr>
              <p:nvPr/>
            </p:nvSpPr>
            <p:spPr bwMode="auto">
              <a:xfrm>
                <a:off x="1152" y="1728"/>
                <a:ext cx="816" cy="528"/>
              </a:xfrm>
              <a:prstGeom prst="rightArrow">
                <a:avLst>
                  <a:gd name="adj1" fmla="val 50000"/>
                  <a:gd name="adj2" fmla="val 38636"/>
                </a:avLst>
              </a:prstGeom>
              <a:noFill/>
              <a:ln w="9525">
                <a:solidFill>
                  <a:schemeClr val="tx1"/>
                </a:solidFill>
                <a:miter lim="800000"/>
                <a:headEnd/>
                <a:tailEnd/>
              </a:ln>
              <a:effectLst/>
            </p:spPr>
            <p:txBody>
              <a:bodyPr wrap="none" anchor="ctr"/>
              <a:lstStyle/>
              <a:p>
                <a:endParaRPr lang="en-US"/>
              </a:p>
            </p:txBody>
          </p:sp>
          <p:sp>
            <p:nvSpPr>
              <p:cNvPr id="86023" name="Text Box 7"/>
              <p:cNvSpPr txBox="1">
                <a:spLocks noChangeArrowheads="1"/>
              </p:cNvSpPr>
              <p:nvPr/>
            </p:nvSpPr>
            <p:spPr bwMode="auto">
              <a:xfrm>
                <a:off x="1152" y="1872"/>
                <a:ext cx="769" cy="231"/>
              </a:xfrm>
              <a:prstGeom prst="rect">
                <a:avLst/>
              </a:prstGeom>
              <a:noFill/>
              <a:ln w="9525">
                <a:noFill/>
                <a:miter lim="800000"/>
                <a:headEnd/>
                <a:tailEnd/>
              </a:ln>
              <a:effectLst/>
            </p:spPr>
            <p:txBody>
              <a:bodyPr wrap="none">
                <a:spAutoFit/>
              </a:bodyPr>
              <a:lstStyle/>
              <a:p>
                <a:r>
                  <a:rPr lang="en-US" sz="1800">
                    <a:latin typeface="Comic Sans MS" pitchFamily="66" charset="0"/>
                  </a:rPr>
                  <a:t>Velocity 1</a:t>
                </a:r>
              </a:p>
            </p:txBody>
          </p:sp>
        </p:grpSp>
        <p:grpSp>
          <p:nvGrpSpPr>
            <p:cNvPr id="86019" name="Group 3"/>
            <p:cNvGrpSpPr>
              <a:grpSpLocks/>
            </p:cNvGrpSpPr>
            <p:nvPr/>
          </p:nvGrpSpPr>
          <p:grpSpPr bwMode="auto">
            <a:xfrm>
              <a:off x="3504" y="2496"/>
              <a:ext cx="828" cy="528"/>
              <a:chOff x="1140" y="1728"/>
              <a:chExt cx="828" cy="528"/>
            </a:xfrm>
          </p:grpSpPr>
          <p:sp>
            <p:nvSpPr>
              <p:cNvPr id="86021" name="AutoShape 5"/>
              <p:cNvSpPr>
                <a:spLocks noChangeArrowheads="1"/>
              </p:cNvSpPr>
              <p:nvPr/>
            </p:nvSpPr>
            <p:spPr bwMode="auto">
              <a:xfrm>
                <a:off x="1152" y="1728"/>
                <a:ext cx="816" cy="528"/>
              </a:xfrm>
              <a:prstGeom prst="rightArrow">
                <a:avLst>
                  <a:gd name="adj1" fmla="val 50000"/>
                  <a:gd name="adj2" fmla="val 38636"/>
                </a:avLst>
              </a:prstGeom>
              <a:noFill/>
              <a:ln w="9525">
                <a:solidFill>
                  <a:schemeClr val="tx1"/>
                </a:solidFill>
                <a:miter lim="800000"/>
                <a:headEnd/>
                <a:tailEnd/>
              </a:ln>
              <a:effectLst/>
            </p:spPr>
            <p:txBody>
              <a:bodyPr wrap="none" anchor="ctr"/>
              <a:lstStyle/>
              <a:p>
                <a:endParaRPr lang="en-US"/>
              </a:p>
            </p:txBody>
          </p:sp>
          <p:sp>
            <p:nvSpPr>
              <p:cNvPr id="86020" name="Text Box 4"/>
              <p:cNvSpPr txBox="1">
                <a:spLocks noChangeArrowheads="1"/>
              </p:cNvSpPr>
              <p:nvPr/>
            </p:nvSpPr>
            <p:spPr bwMode="auto">
              <a:xfrm>
                <a:off x="1140" y="1872"/>
                <a:ext cx="792" cy="231"/>
              </a:xfrm>
              <a:prstGeom prst="rect">
                <a:avLst/>
              </a:prstGeom>
              <a:noFill/>
              <a:ln w="9525">
                <a:noFill/>
                <a:miter lim="800000"/>
                <a:headEnd/>
                <a:tailEnd/>
              </a:ln>
              <a:effectLst/>
            </p:spPr>
            <p:txBody>
              <a:bodyPr wrap="none">
                <a:spAutoFit/>
              </a:bodyPr>
              <a:lstStyle/>
              <a:p>
                <a:r>
                  <a:rPr lang="en-US" sz="1800">
                    <a:latin typeface="Comic Sans MS" pitchFamily="66" charset="0"/>
                  </a:rPr>
                  <a:t>Velocity 2</a:t>
                </a:r>
              </a:p>
            </p:txBody>
          </p:sp>
        </p:grpSp>
      </p:grpSp>
      <p:sp>
        <p:nvSpPr>
          <p:cNvPr id="86017" name="Rectangle 1"/>
          <p:cNvSpPr>
            <a:spLocks noGrp="1" noChangeArrowheads="1"/>
          </p:cNvSpPr>
          <p:nvPr>
            <p:ph type="title"/>
          </p:nvPr>
        </p:nvSpPr>
        <p:spPr>
          <a:xfrm>
            <a:off x="685800" y="0"/>
            <a:ext cx="7772400" cy="914400"/>
          </a:xfrm>
        </p:spPr>
        <p:txBody>
          <a:bodyPr/>
          <a:lstStyle/>
          <a:p>
            <a:r>
              <a:rPr lang="en-US" sz="4000" b="1" u="sng">
                <a:solidFill>
                  <a:srgbClr val="FF0000"/>
                </a:solidFill>
                <a:effectLst>
                  <a:outerShdw blurRad="38100" dist="38100" dir="2700000" algn="tl">
                    <a:srgbClr val="C0C0C0"/>
                  </a:outerShdw>
                </a:effectLst>
              </a:rPr>
              <a:t>Velocity</a:t>
            </a:r>
            <a:endParaRPr lang="en-US" sz="4000" u="sng">
              <a:solidFill>
                <a:srgbClr val="FF0000"/>
              </a:solidFill>
            </a:endParaRPr>
          </a:p>
        </p:txBody>
      </p:sp>
      <p:sp>
        <p:nvSpPr>
          <p:cNvPr id="86016" name="Text Box 0"/>
          <p:cNvSpPr txBox="1">
            <a:spLocks noChangeArrowheads="1"/>
          </p:cNvSpPr>
          <p:nvPr/>
        </p:nvSpPr>
        <p:spPr bwMode="auto">
          <a:xfrm>
            <a:off x="0" y="2209800"/>
            <a:ext cx="8343900" cy="1163638"/>
          </a:xfrm>
          <a:prstGeom prst="rect">
            <a:avLst/>
          </a:prstGeom>
          <a:noFill/>
          <a:ln w="9525">
            <a:noFill/>
            <a:miter lim="800000"/>
            <a:headEnd/>
            <a:tailEnd/>
          </a:ln>
          <a:effectLst/>
        </p:spPr>
        <p:txBody>
          <a:bodyPr wrap="none">
            <a:spAutoFit/>
          </a:bodyPr>
          <a:lstStyle/>
          <a:p>
            <a:pPr algn="l">
              <a:buFontTx/>
              <a:buChar char="•"/>
            </a:pPr>
            <a:r>
              <a:rPr lang="en-US" sz="3200">
                <a:latin typeface="Times New Roman" pitchFamily="18" charset="0"/>
              </a:rPr>
              <a:t>Velocity has magnitude (it’s </a:t>
            </a:r>
            <a:r>
              <a:rPr lang="en-US" sz="3200" u="sng">
                <a:latin typeface="Times New Roman" pitchFamily="18" charset="0"/>
              </a:rPr>
              <a:t>speed</a:t>
            </a:r>
            <a:r>
              <a:rPr lang="en-US" sz="3200">
                <a:latin typeface="Times New Roman" pitchFamily="18" charset="0"/>
              </a:rPr>
              <a:t>) and direction</a:t>
            </a:r>
          </a:p>
          <a:p>
            <a:pPr algn="l">
              <a:buFontTx/>
              <a:buChar char="•"/>
            </a:pPr>
            <a:r>
              <a:rPr lang="en-US" sz="3200">
                <a:latin typeface="Times New Roman" pitchFamily="18" charset="0"/>
              </a:rPr>
              <a:t>Symbols: v, v</a:t>
            </a:r>
            <a:r>
              <a:rPr lang="en-US" sz="3200" baseline="-25000">
                <a:latin typeface="Times New Roman" pitchFamily="18" charset="0"/>
              </a:rPr>
              <a:t>1</a:t>
            </a:r>
            <a:r>
              <a:rPr lang="en-US" sz="3200">
                <a:latin typeface="Times New Roman" pitchFamily="18" charset="0"/>
              </a:rPr>
              <a:t>, v</a:t>
            </a:r>
            <a:r>
              <a:rPr lang="en-US" sz="3200" baseline="-25000">
                <a:latin typeface="Times New Roman" pitchFamily="18" charset="0"/>
              </a:rPr>
              <a:t>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6018"/>
                                        </p:tgtEl>
                                        <p:attrNameLst>
                                          <p:attrName>style.visibility</p:attrName>
                                        </p:attrNameLst>
                                      </p:cBhvr>
                                      <p:to>
                                        <p:strVal val="visible"/>
                                      </p:to>
                                    </p:set>
                                    <p:anim calcmode="lin" valueType="num">
                                      <p:cBhvr additive="base">
                                        <p:cTn id="7" dur="500" fill="hold"/>
                                        <p:tgtEl>
                                          <p:spTgt spid="86018"/>
                                        </p:tgtEl>
                                        <p:attrNameLst>
                                          <p:attrName>ppt_x</p:attrName>
                                        </p:attrNameLst>
                                      </p:cBhvr>
                                      <p:tavLst>
                                        <p:tav tm="0">
                                          <p:val>
                                            <p:strVal val="0-#ppt_w/2"/>
                                          </p:val>
                                        </p:tav>
                                        <p:tav tm="100000">
                                          <p:val>
                                            <p:strVal val="#ppt_x"/>
                                          </p:val>
                                        </p:tav>
                                      </p:tavLst>
                                    </p:anim>
                                    <p:anim calcmode="lin" valueType="num">
                                      <p:cBhvr additive="base">
                                        <p:cTn id="8" dur="500" fill="hold"/>
                                        <p:tgtEl>
                                          <p:spTgt spid="860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15" name="Rectangle 23"/>
          <p:cNvSpPr>
            <a:spLocks noGrp="1" noChangeArrowheads="1"/>
          </p:cNvSpPr>
          <p:nvPr>
            <p:ph type="title"/>
          </p:nvPr>
        </p:nvSpPr>
        <p:spPr>
          <a:xfrm>
            <a:off x="609600" y="0"/>
            <a:ext cx="7772400" cy="685800"/>
          </a:xfrm>
        </p:spPr>
        <p:txBody>
          <a:bodyPr/>
          <a:lstStyle/>
          <a:p>
            <a:r>
              <a:rPr lang="en-US" sz="4000" b="1" u="sng">
                <a:solidFill>
                  <a:srgbClr val="FF0000"/>
                </a:solidFill>
                <a:effectLst>
                  <a:outerShdw blurRad="38100" dist="38100" dir="2700000" algn="tl">
                    <a:srgbClr val="C0C0C0"/>
                  </a:outerShdw>
                </a:effectLst>
              </a:rPr>
              <a:t>Acceleration</a:t>
            </a:r>
          </a:p>
        </p:txBody>
      </p:sp>
      <p:grpSp>
        <p:nvGrpSpPr>
          <p:cNvPr id="85012" name="Group 20"/>
          <p:cNvGrpSpPr>
            <a:grpSpLocks/>
          </p:cNvGrpSpPr>
          <p:nvPr/>
        </p:nvGrpSpPr>
        <p:grpSpPr bwMode="auto">
          <a:xfrm>
            <a:off x="533400" y="838200"/>
            <a:ext cx="6240463" cy="1066800"/>
            <a:chOff x="1009" y="3360"/>
            <a:chExt cx="3119" cy="596"/>
          </a:xfrm>
        </p:grpSpPr>
        <p:graphicFrame>
          <p:nvGraphicFramePr>
            <p:cNvPr id="85014" name="Object 22"/>
            <p:cNvGraphicFramePr>
              <a:graphicFrameLocks noChangeAspect="1"/>
            </p:cNvGraphicFramePr>
            <p:nvPr/>
          </p:nvGraphicFramePr>
          <p:xfrm>
            <a:off x="1872" y="3360"/>
            <a:ext cx="2256" cy="596"/>
          </p:xfrm>
          <a:graphic>
            <a:graphicData uri="http://schemas.openxmlformats.org/presentationml/2006/ole">
              <p:oleObj spid="_x0000_s85014" name="Equation" r:id="rId3" imgW="1587500" imgH="419100" progId="Equation.3">
                <p:embed/>
              </p:oleObj>
            </a:graphicData>
          </a:graphic>
        </p:graphicFrame>
        <p:sp>
          <p:nvSpPr>
            <p:cNvPr id="85013" name="Rectangle 21"/>
            <p:cNvSpPr>
              <a:spLocks noChangeArrowheads="1"/>
            </p:cNvSpPr>
            <p:nvPr/>
          </p:nvSpPr>
          <p:spPr bwMode="auto">
            <a:xfrm>
              <a:off x="1009" y="3504"/>
              <a:ext cx="92" cy="323"/>
            </a:xfrm>
            <a:prstGeom prst="rect">
              <a:avLst/>
            </a:prstGeom>
            <a:noFill/>
            <a:ln w="9525">
              <a:noFill/>
              <a:miter lim="800000"/>
              <a:headEnd/>
              <a:tailEnd/>
            </a:ln>
            <a:effectLst/>
          </p:spPr>
          <p:txBody>
            <a:bodyPr wrap="none">
              <a:spAutoFit/>
            </a:bodyPr>
            <a:lstStyle/>
            <a:p>
              <a:endParaRPr lang="en-US" sz="3200">
                <a:latin typeface="Times New Roman" pitchFamily="18" charset="0"/>
              </a:endParaRPr>
            </a:p>
          </p:txBody>
        </p:sp>
      </p:grpSp>
      <p:sp>
        <p:nvSpPr>
          <p:cNvPr id="85011" name="Line 19"/>
          <p:cNvSpPr>
            <a:spLocks noChangeShapeType="1"/>
          </p:cNvSpPr>
          <p:nvPr/>
        </p:nvSpPr>
        <p:spPr bwMode="auto">
          <a:xfrm flipV="1">
            <a:off x="4343400" y="5410200"/>
            <a:ext cx="0" cy="533400"/>
          </a:xfrm>
          <a:prstGeom prst="line">
            <a:avLst/>
          </a:prstGeom>
          <a:noFill/>
          <a:ln w="9525">
            <a:solidFill>
              <a:schemeClr val="tx1"/>
            </a:solidFill>
            <a:round/>
            <a:headEnd/>
            <a:tailEnd/>
          </a:ln>
          <a:effectLst/>
        </p:spPr>
        <p:txBody>
          <a:bodyPr wrap="none" anchor="ctr"/>
          <a:lstStyle/>
          <a:p>
            <a:endParaRPr lang="en-US"/>
          </a:p>
        </p:txBody>
      </p:sp>
      <p:sp>
        <p:nvSpPr>
          <p:cNvPr id="85010" name="Text Box 18"/>
          <p:cNvSpPr txBox="1">
            <a:spLocks noChangeArrowheads="1"/>
          </p:cNvSpPr>
          <p:nvPr/>
        </p:nvSpPr>
        <p:spPr bwMode="auto">
          <a:xfrm>
            <a:off x="3714750" y="5943600"/>
            <a:ext cx="1227138" cy="706438"/>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2</a:t>
            </a:r>
          </a:p>
          <a:p>
            <a:r>
              <a:rPr lang="en-US" sz="1800">
                <a:latin typeface="Comic Sans MS" pitchFamily="66" charset="0"/>
              </a:rPr>
              <a:t>Time 2</a:t>
            </a:r>
          </a:p>
        </p:txBody>
      </p:sp>
      <p:sp>
        <p:nvSpPr>
          <p:cNvPr id="85009" name="Line 17"/>
          <p:cNvSpPr>
            <a:spLocks noChangeShapeType="1"/>
          </p:cNvSpPr>
          <p:nvPr/>
        </p:nvSpPr>
        <p:spPr bwMode="auto">
          <a:xfrm flipV="1">
            <a:off x="1371600" y="5410200"/>
            <a:ext cx="0" cy="533400"/>
          </a:xfrm>
          <a:prstGeom prst="line">
            <a:avLst/>
          </a:prstGeom>
          <a:noFill/>
          <a:ln w="9525">
            <a:solidFill>
              <a:schemeClr val="tx1"/>
            </a:solidFill>
            <a:round/>
            <a:headEnd/>
            <a:tailEnd/>
          </a:ln>
          <a:effectLst/>
        </p:spPr>
        <p:txBody>
          <a:bodyPr wrap="none" anchor="ctr"/>
          <a:lstStyle/>
          <a:p>
            <a:endParaRPr lang="en-US"/>
          </a:p>
        </p:txBody>
      </p:sp>
      <p:sp>
        <p:nvSpPr>
          <p:cNvPr id="85008" name="Text Box 16"/>
          <p:cNvSpPr txBox="1">
            <a:spLocks noChangeArrowheads="1"/>
          </p:cNvSpPr>
          <p:nvPr/>
        </p:nvSpPr>
        <p:spPr bwMode="auto">
          <a:xfrm>
            <a:off x="685800" y="5943600"/>
            <a:ext cx="1192213" cy="706438"/>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1</a:t>
            </a:r>
          </a:p>
          <a:p>
            <a:r>
              <a:rPr lang="en-US" sz="1800">
                <a:latin typeface="Comic Sans MS" pitchFamily="66" charset="0"/>
              </a:rPr>
              <a:t>Time 1</a:t>
            </a:r>
          </a:p>
        </p:txBody>
      </p:sp>
      <p:sp>
        <p:nvSpPr>
          <p:cNvPr id="85007" name="Line 15"/>
          <p:cNvSpPr>
            <a:spLocks noChangeShapeType="1"/>
          </p:cNvSpPr>
          <p:nvPr/>
        </p:nvSpPr>
        <p:spPr bwMode="auto">
          <a:xfrm flipV="1">
            <a:off x="7467600" y="5410200"/>
            <a:ext cx="0" cy="533400"/>
          </a:xfrm>
          <a:prstGeom prst="line">
            <a:avLst/>
          </a:prstGeom>
          <a:noFill/>
          <a:ln w="9525">
            <a:solidFill>
              <a:schemeClr val="tx1"/>
            </a:solidFill>
            <a:round/>
            <a:headEnd/>
            <a:tailEnd/>
          </a:ln>
          <a:effectLst/>
        </p:spPr>
        <p:txBody>
          <a:bodyPr wrap="none" anchor="ctr"/>
          <a:lstStyle/>
          <a:p>
            <a:endParaRPr lang="en-US"/>
          </a:p>
        </p:txBody>
      </p:sp>
      <p:sp>
        <p:nvSpPr>
          <p:cNvPr id="85006" name="Text Box 14"/>
          <p:cNvSpPr txBox="1">
            <a:spLocks noChangeArrowheads="1"/>
          </p:cNvSpPr>
          <p:nvPr/>
        </p:nvSpPr>
        <p:spPr bwMode="auto">
          <a:xfrm>
            <a:off x="6838950" y="5943600"/>
            <a:ext cx="1227138" cy="706438"/>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3</a:t>
            </a:r>
          </a:p>
          <a:p>
            <a:r>
              <a:rPr lang="en-US" sz="1800">
                <a:latin typeface="Comic Sans MS" pitchFamily="66" charset="0"/>
              </a:rPr>
              <a:t>Time 3</a:t>
            </a:r>
          </a:p>
        </p:txBody>
      </p:sp>
      <p:sp>
        <p:nvSpPr>
          <p:cNvPr id="85005" name="Oval 13"/>
          <p:cNvSpPr>
            <a:spLocks noChangeArrowheads="1"/>
          </p:cNvSpPr>
          <p:nvPr/>
        </p:nvSpPr>
        <p:spPr bwMode="auto">
          <a:xfrm>
            <a:off x="7391400" y="5410200"/>
            <a:ext cx="228600" cy="228600"/>
          </a:xfrm>
          <a:prstGeom prst="ellipse">
            <a:avLst/>
          </a:prstGeom>
          <a:solidFill>
            <a:schemeClr val="tx2"/>
          </a:solidFill>
          <a:ln w="9525">
            <a:solidFill>
              <a:schemeClr val="tx1"/>
            </a:solidFill>
            <a:round/>
            <a:headEnd/>
            <a:tailEnd/>
          </a:ln>
          <a:effectLst/>
        </p:spPr>
        <p:txBody>
          <a:bodyPr wrap="none" anchor="ctr"/>
          <a:lstStyle/>
          <a:p>
            <a:endParaRPr lang="en-US"/>
          </a:p>
        </p:txBody>
      </p:sp>
      <p:sp>
        <p:nvSpPr>
          <p:cNvPr id="85004" name="Oval 12"/>
          <p:cNvSpPr>
            <a:spLocks noChangeArrowheads="1"/>
          </p:cNvSpPr>
          <p:nvPr/>
        </p:nvSpPr>
        <p:spPr bwMode="auto">
          <a:xfrm>
            <a:off x="4267200" y="5410200"/>
            <a:ext cx="228600" cy="228600"/>
          </a:xfrm>
          <a:prstGeom prst="ellipse">
            <a:avLst/>
          </a:prstGeom>
          <a:solidFill>
            <a:schemeClr val="tx2"/>
          </a:solidFill>
          <a:ln w="9525">
            <a:solidFill>
              <a:schemeClr val="tx1"/>
            </a:solidFill>
            <a:round/>
            <a:headEnd/>
            <a:tailEnd/>
          </a:ln>
          <a:effectLst/>
        </p:spPr>
        <p:txBody>
          <a:bodyPr wrap="none" anchor="ctr"/>
          <a:lstStyle/>
          <a:p>
            <a:endParaRPr lang="en-US"/>
          </a:p>
        </p:txBody>
      </p:sp>
      <p:sp>
        <p:nvSpPr>
          <p:cNvPr id="85003" name="Oval 11"/>
          <p:cNvSpPr>
            <a:spLocks noChangeArrowheads="1"/>
          </p:cNvSpPr>
          <p:nvPr/>
        </p:nvSpPr>
        <p:spPr bwMode="auto">
          <a:xfrm>
            <a:off x="1295400" y="5410200"/>
            <a:ext cx="228600" cy="228600"/>
          </a:xfrm>
          <a:prstGeom prst="ellipse">
            <a:avLst/>
          </a:prstGeom>
          <a:solidFill>
            <a:schemeClr val="tx2"/>
          </a:solidFill>
          <a:ln w="9525">
            <a:solidFill>
              <a:schemeClr val="tx1"/>
            </a:solidFill>
            <a:round/>
            <a:headEnd/>
            <a:tailEnd/>
          </a:ln>
          <a:effectLst/>
        </p:spPr>
        <p:txBody>
          <a:bodyPr wrap="none" anchor="ctr"/>
          <a:lstStyle/>
          <a:p>
            <a:endParaRPr lang="en-US"/>
          </a:p>
        </p:txBody>
      </p:sp>
      <p:grpSp>
        <p:nvGrpSpPr>
          <p:cNvPr id="84996" name="Group 4"/>
          <p:cNvGrpSpPr>
            <a:grpSpLocks/>
          </p:cNvGrpSpPr>
          <p:nvPr/>
        </p:nvGrpSpPr>
        <p:grpSpPr bwMode="auto">
          <a:xfrm>
            <a:off x="2286000" y="4572000"/>
            <a:ext cx="4438650" cy="838200"/>
            <a:chOff x="1536" y="2496"/>
            <a:chExt cx="2796" cy="528"/>
          </a:xfrm>
        </p:grpSpPr>
        <p:grpSp>
          <p:nvGrpSpPr>
            <p:cNvPr id="85000" name="Group 8"/>
            <p:cNvGrpSpPr>
              <a:grpSpLocks/>
            </p:cNvGrpSpPr>
            <p:nvPr/>
          </p:nvGrpSpPr>
          <p:grpSpPr bwMode="auto">
            <a:xfrm>
              <a:off x="1536" y="2496"/>
              <a:ext cx="816" cy="528"/>
              <a:chOff x="1152" y="1728"/>
              <a:chExt cx="816" cy="528"/>
            </a:xfrm>
          </p:grpSpPr>
          <p:sp>
            <p:nvSpPr>
              <p:cNvPr id="85002" name="AutoShape 10"/>
              <p:cNvSpPr>
                <a:spLocks noChangeArrowheads="1"/>
              </p:cNvSpPr>
              <p:nvPr/>
            </p:nvSpPr>
            <p:spPr bwMode="auto">
              <a:xfrm>
                <a:off x="1152" y="1728"/>
                <a:ext cx="816" cy="528"/>
              </a:xfrm>
              <a:prstGeom prst="rightArrow">
                <a:avLst>
                  <a:gd name="adj1" fmla="val 50000"/>
                  <a:gd name="adj2" fmla="val 38636"/>
                </a:avLst>
              </a:prstGeom>
              <a:noFill/>
              <a:ln w="9525">
                <a:solidFill>
                  <a:schemeClr val="tx1"/>
                </a:solidFill>
                <a:miter lim="800000"/>
                <a:headEnd/>
                <a:tailEnd/>
              </a:ln>
              <a:effectLst/>
            </p:spPr>
            <p:txBody>
              <a:bodyPr wrap="none" anchor="ctr"/>
              <a:lstStyle/>
              <a:p>
                <a:endParaRPr lang="en-US"/>
              </a:p>
            </p:txBody>
          </p:sp>
          <p:sp>
            <p:nvSpPr>
              <p:cNvPr id="85001" name="Text Box 9"/>
              <p:cNvSpPr txBox="1">
                <a:spLocks noChangeArrowheads="1"/>
              </p:cNvSpPr>
              <p:nvPr/>
            </p:nvSpPr>
            <p:spPr bwMode="auto">
              <a:xfrm>
                <a:off x="1152" y="1872"/>
                <a:ext cx="769" cy="231"/>
              </a:xfrm>
              <a:prstGeom prst="rect">
                <a:avLst/>
              </a:prstGeom>
              <a:noFill/>
              <a:ln w="9525">
                <a:noFill/>
                <a:miter lim="800000"/>
                <a:headEnd/>
                <a:tailEnd/>
              </a:ln>
              <a:effectLst/>
            </p:spPr>
            <p:txBody>
              <a:bodyPr wrap="none">
                <a:spAutoFit/>
              </a:bodyPr>
              <a:lstStyle/>
              <a:p>
                <a:r>
                  <a:rPr lang="en-US" sz="1800">
                    <a:latin typeface="Comic Sans MS" pitchFamily="66" charset="0"/>
                  </a:rPr>
                  <a:t>Velocity 1</a:t>
                </a:r>
              </a:p>
            </p:txBody>
          </p:sp>
        </p:grpSp>
        <p:grpSp>
          <p:nvGrpSpPr>
            <p:cNvPr id="84997" name="Group 5"/>
            <p:cNvGrpSpPr>
              <a:grpSpLocks/>
            </p:cNvGrpSpPr>
            <p:nvPr/>
          </p:nvGrpSpPr>
          <p:grpSpPr bwMode="auto">
            <a:xfrm>
              <a:off x="3504" y="2496"/>
              <a:ext cx="828" cy="528"/>
              <a:chOff x="1140" y="1728"/>
              <a:chExt cx="828" cy="528"/>
            </a:xfrm>
          </p:grpSpPr>
          <p:sp>
            <p:nvSpPr>
              <p:cNvPr id="84999" name="AutoShape 7"/>
              <p:cNvSpPr>
                <a:spLocks noChangeArrowheads="1"/>
              </p:cNvSpPr>
              <p:nvPr/>
            </p:nvSpPr>
            <p:spPr bwMode="auto">
              <a:xfrm>
                <a:off x="1152" y="1728"/>
                <a:ext cx="816" cy="528"/>
              </a:xfrm>
              <a:prstGeom prst="rightArrow">
                <a:avLst>
                  <a:gd name="adj1" fmla="val 50000"/>
                  <a:gd name="adj2" fmla="val 38636"/>
                </a:avLst>
              </a:prstGeom>
              <a:noFill/>
              <a:ln w="9525">
                <a:solidFill>
                  <a:schemeClr val="tx1"/>
                </a:solidFill>
                <a:miter lim="800000"/>
                <a:headEnd/>
                <a:tailEnd/>
              </a:ln>
              <a:effectLst/>
            </p:spPr>
            <p:txBody>
              <a:bodyPr wrap="none" anchor="ctr"/>
              <a:lstStyle/>
              <a:p>
                <a:endParaRPr lang="en-US"/>
              </a:p>
            </p:txBody>
          </p:sp>
          <p:sp>
            <p:nvSpPr>
              <p:cNvPr id="84998" name="Text Box 6"/>
              <p:cNvSpPr txBox="1">
                <a:spLocks noChangeArrowheads="1"/>
              </p:cNvSpPr>
              <p:nvPr/>
            </p:nvSpPr>
            <p:spPr bwMode="auto">
              <a:xfrm>
                <a:off x="1140" y="1872"/>
                <a:ext cx="792" cy="231"/>
              </a:xfrm>
              <a:prstGeom prst="rect">
                <a:avLst/>
              </a:prstGeom>
              <a:noFill/>
              <a:ln w="9525">
                <a:noFill/>
                <a:miter lim="800000"/>
                <a:headEnd/>
                <a:tailEnd/>
              </a:ln>
              <a:effectLst/>
            </p:spPr>
            <p:txBody>
              <a:bodyPr wrap="none">
                <a:spAutoFit/>
              </a:bodyPr>
              <a:lstStyle/>
              <a:p>
                <a:r>
                  <a:rPr lang="en-US" sz="1800">
                    <a:latin typeface="Comic Sans MS" pitchFamily="66" charset="0"/>
                  </a:rPr>
                  <a:t>Velocity 2</a:t>
                </a:r>
              </a:p>
            </p:txBody>
          </p:sp>
        </p:grpSp>
      </p:grpSp>
      <p:grpSp>
        <p:nvGrpSpPr>
          <p:cNvPr id="84993" name="Group 1"/>
          <p:cNvGrpSpPr>
            <a:grpSpLocks/>
          </p:cNvGrpSpPr>
          <p:nvPr/>
        </p:nvGrpSpPr>
        <p:grpSpPr bwMode="auto">
          <a:xfrm>
            <a:off x="3581400" y="3581400"/>
            <a:ext cx="1828800" cy="990600"/>
            <a:chOff x="2352" y="1872"/>
            <a:chExt cx="1152" cy="624"/>
          </a:xfrm>
        </p:grpSpPr>
        <p:sp>
          <p:nvSpPr>
            <p:cNvPr id="84995" name="AutoShape 3"/>
            <p:cNvSpPr>
              <a:spLocks noChangeArrowheads="1"/>
            </p:cNvSpPr>
            <p:nvPr/>
          </p:nvSpPr>
          <p:spPr bwMode="auto">
            <a:xfrm>
              <a:off x="2352" y="1872"/>
              <a:ext cx="1152" cy="624"/>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9525">
              <a:solidFill>
                <a:schemeClr val="tx1"/>
              </a:solidFill>
              <a:miter lim="800000"/>
              <a:headEnd/>
              <a:tailEnd/>
            </a:ln>
            <a:effectLst/>
          </p:spPr>
          <p:txBody>
            <a:bodyPr wrap="none" anchor="ctr"/>
            <a:lstStyle/>
            <a:p>
              <a:endParaRPr lang="en-US"/>
            </a:p>
          </p:txBody>
        </p:sp>
        <p:sp>
          <p:nvSpPr>
            <p:cNvPr id="84994" name="Text Box 2"/>
            <p:cNvSpPr txBox="1">
              <a:spLocks noChangeArrowheads="1"/>
            </p:cNvSpPr>
            <p:nvPr/>
          </p:nvSpPr>
          <p:spPr bwMode="auto">
            <a:xfrm>
              <a:off x="2496" y="2064"/>
              <a:ext cx="968" cy="231"/>
            </a:xfrm>
            <a:prstGeom prst="rect">
              <a:avLst/>
            </a:prstGeom>
            <a:noFill/>
            <a:ln w="9525">
              <a:noFill/>
              <a:miter lim="800000"/>
              <a:headEnd/>
              <a:tailEnd/>
            </a:ln>
            <a:effectLst/>
          </p:spPr>
          <p:txBody>
            <a:bodyPr wrap="none">
              <a:spAutoFit/>
            </a:bodyPr>
            <a:lstStyle/>
            <a:p>
              <a:r>
                <a:rPr lang="en-US" sz="1800">
                  <a:latin typeface="Comic Sans MS" pitchFamily="66" charset="0"/>
                </a:rPr>
                <a:t>Acceleration</a:t>
              </a:r>
            </a:p>
          </p:txBody>
        </p:sp>
      </p:grpSp>
      <p:sp>
        <p:nvSpPr>
          <p:cNvPr id="85019" name="Rectangle 27"/>
          <p:cNvSpPr>
            <a:spLocks noChangeArrowheads="1"/>
          </p:cNvSpPr>
          <p:nvPr/>
        </p:nvSpPr>
        <p:spPr bwMode="auto">
          <a:xfrm>
            <a:off x="228600" y="2057400"/>
            <a:ext cx="6248400" cy="1311275"/>
          </a:xfrm>
          <a:prstGeom prst="rect">
            <a:avLst/>
          </a:prstGeom>
          <a:noFill/>
          <a:ln w="12700">
            <a:noFill/>
            <a:miter lim="800000"/>
            <a:headEnd/>
            <a:tailEnd/>
          </a:ln>
          <a:effectLst/>
        </p:spPr>
        <p:txBody>
          <a:bodyPr>
            <a:spAutoFit/>
          </a:bodyPr>
          <a:lstStyle/>
          <a:p>
            <a:pPr algn="l">
              <a:spcBef>
                <a:spcPct val="50000"/>
              </a:spcBef>
              <a:buFontTx/>
              <a:buChar char="•"/>
            </a:pPr>
            <a:r>
              <a:rPr lang="en-US" sz="3200">
                <a:latin typeface="Times New Roman" pitchFamily="18" charset="0"/>
              </a:rPr>
              <a:t>Also has a magnitude and direction</a:t>
            </a:r>
          </a:p>
          <a:p>
            <a:pPr algn="l">
              <a:spcBef>
                <a:spcPct val="50000"/>
              </a:spcBef>
              <a:buFontTx/>
              <a:buChar char="•"/>
            </a:pPr>
            <a:r>
              <a:rPr lang="en-US" sz="3200">
                <a:latin typeface="Times New Roman" pitchFamily="18" charset="0"/>
              </a:rPr>
              <a:t>Symbols: a, a</a:t>
            </a:r>
            <a:r>
              <a:rPr lang="en-US" sz="3200" baseline="-25000">
                <a:latin typeface="Times New Roman" pitchFamily="18" charset="0"/>
              </a:rPr>
              <a:t>1</a:t>
            </a:r>
            <a:r>
              <a:rPr lang="en-US" sz="3200">
                <a:latin typeface="Times New Roman" pitchFamily="18" charset="0"/>
              </a:rPr>
              <a:t>,a</a:t>
            </a:r>
            <a:r>
              <a:rPr lang="en-US" sz="3200" baseline="-25000">
                <a:latin typeface="Times New Roman" pitchFamily="18" charset="0"/>
              </a:rPr>
              <a:t>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4996"/>
                                        </p:tgtEl>
                                        <p:attrNameLst>
                                          <p:attrName>style.visibility</p:attrName>
                                        </p:attrNameLst>
                                      </p:cBhvr>
                                      <p:to>
                                        <p:strVal val="visible"/>
                                      </p:to>
                                    </p:set>
                                    <p:anim calcmode="lin" valueType="num">
                                      <p:cBhvr additive="base">
                                        <p:cTn id="7" dur="500" fill="hold"/>
                                        <p:tgtEl>
                                          <p:spTgt spid="84996"/>
                                        </p:tgtEl>
                                        <p:attrNameLst>
                                          <p:attrName>ppt_x</p:attrName>
                                        </p:attrNameLst>
                                      </p:cBhvr>
                                      <p:tavLst>
                                        <p:tav tm="0">
                                          <p:val>
                                            <p:strVal val="0-#ppt_w/2"/>
                                          </p:val>
                                        </p:tav>
                                        <p:tav tm="100000">
                                          <p:val>
                                            <p:strVal val="#ppt_x"/>
                                          </p:val>
                                        </p:tav>
                                      </p:tavLst>
                                    </p:anim>
                                    <p:anim calcmode="lin" valueType="num">
                                      <p:cBhvr additive="base">
                                        <p:cTn id="8" dur="500" fill="hold"/>
                                        <p:tgtEl>
                                          <p:spTgt spid="8499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4993"/>
                                        </p:tgtEl>
                                        <p:attrNameLst>
                                          <p:attrName>style.visibility</p:attrName>
                                        </p:attrNameLst>
                                      </p:cBhvr>
                                      <p:to>
                                        <p:strVal val="visible"/>
                                      </p:to>
                                    </p:set>
                                    <p:anim calcmode="lin" valueType="num">
                                      <p:cBhvr additive="base">
                                        <p:cTn id="13" dur="500" fill="hold"/>
                                        <p:tgtEl>
                                          <p:spTgt spid="84993"/>
                                        </p:tgtEl>
                                        <p:attrNameLst>
                                          <p:attrName>ppt_x</p:attrName>
                                        </p:attrNameLst>
                                      </p:cBhvr>
                                      <p:tavLst>
                                        <p:tav tm="0">
                                          <p:val>
                                            <p:strVal val="0-#ppt_w/2"/>
                                          </p:val>
                                        </p:tav>
                                        <p:tav tm="100000">
                                          <p:val>
                                            <p:strVal val="#ppt_x"/>
                                          </p:val>
                                        </p:tav>
                                      </p:tavLst>
                                    </p:anim>
                                    <p:anim calcmode="lin" valueType="num">
                                      <p:cBhvr additive="base">
                                        <p:cTn id="14" dur="500" fill="hold"/>
                                        <p:tgtEl>
                                          <p:spTgt spid="8499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5" name="Rectangle 3"/>
          <p:cNvSpPr>
            <a:spLocks noGrp="1" noChangeArrowheads="1"/>
          </p:cNvSpPr>
          <p:nvPr>
            <p:ph type="body" idx="1"/>
          </p:nvPr>
        </p:nvSpPr>
        <p:spPr>
          <a:xfrm>
            <a:off x="152400" y="1066800"/>
            <a:ext cx="8610600" cy="4953000"/>
          </a:xfrm>
        </p:spPr>
        <p:txBody>
          <a:bodyPr/>
          <a:lstStyle/>
          <a:p>
            <a:pPr>
              <a:buFontTx/>
              <a:buNone/>
            </a:pPr>
            <a:r>
              <a:rPr lang="en-US" sz="1800"/>
              <a:t>It is with a sense of continuity that upon the year of Galileo's death, a premature, frail, and sickly Isaac is born to (?) and (?) Newton.  Not expected to live long, he defeats the odds and grows up to become the cornerstone of the great enterprise of Physics.  His three laws of motion describe with great accuracy all of the motion that people knew of in that age.  This included Earth bound motion as well as the movement of the celestial objects.  </a:t>
            </a:r>
          </a:p>
          <a:p>
            <a:pPr>
              <a:buFontTx/>
              <a:buNone/>
            </a:pPr>
            <a:endParaRPr lang="en-US" sz="1800"/>
          </a:p>
          <a:p>
            <a:pPr>
              <a:buFontTx/>
              <a:buNone/>
            </a:pPr>
            <a:r>
              <a:rPr lang="en-US" sz="1800"/>
              <a:t>Newton was the first to define a contact force and force at a distance.  A contact force is like a push or pull, motion due to the direct physical contact of two objects.  Force at a distance is motion due to an object that is not in physical contact.  Gravity is the first example of the later.  Newton was the first to state that our falling to the Earth and the planets motion are related by gravitational attraction	</a:t>
            </a:r>
          </a:p>
          <a:p>
            <a:pPr>
              <a:buFontTx/>
              <a:buNone/>
            </a:pPr>
            <a:r>
              <a:rPr lang="en-US" sz="1800"/>
              <a:t>Because Newton's Laws (as well as his other observations) seem so universal, it was easy for people of the time to believe in the ultimate truth behind Newtonian physics.  He directly set the stage for the industrial revolution and Victorian England.  It wasn’t until the turn of the century that Newtonian mechanics was successfully challenged (this is due to the advent of Relativity and Quantum Mechanics; more on this later)</a:t>
            </a:r>
          </a:p>
          <a:p>
            <a:pPr>
              <a:buFontTx/>
              <a:buNone/>
            </a:pPr>
            <a:endParaRPr lang="en-US" sz="1800"/>
          </a:p>
          <a:p>
            <a:pPr>
              <a:buFontTx/>
              <a:buNone/>
            </a:pPr>
            <a:endParaRPr lang="en-US" sz="1800"/>
          </a:p>
        </p:txBody>
      </p:sp>
      <p:sp>
        <p:nvSpPr>
          <p:cNvPr id="197638" name="Rectangle 6"/>
          <p:cNvSpPr>
            <a:spLocks noGrp="1" noChangeArrowheads="1"/>
          </p:cNvSpPr>
          <p:nvPr>
            <p:ph type="title"/>
          </p:nvPr>
        </p:nvSpPr>
        <p:spPr>
          <a:xfrm>
            <a:off x="0" y="0"/>
            <a:ext cx="7772400" cy="1143000"/>
          </a:xfrm>
          <a:noFill/>
          <a:ln/>
        </p:spPr>
        <p:txBody>
          <a:bodyPr/>
          <a:lstStyle/>
          <a:p>
            <a:pPr algn="l"/>
            <a:r>
              <a:rPr lang="en-US" sz="4000" b="1" u="sng">
                <a:solidFill>
                  <a:srgbClr val="FF0000"/>
                </a:solidFill>
                <a:effectLst>
                  <a:outerShdw blurRad="38100" dist="38100" dir="2700000" algn="tl">
                    <a:srgbClr val="C0C0C0"/>
                  </a:outerShdw>
                </a:effectLst>
              </a:rPr>
              <a:t>NEWTONIAN MECHANICS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0" y="0"/>
            <a:ext cx="7772400" cy="1143000"/>
          </a:xfrm>
        </p:spPr>
        <p:txBody>
          <a:bodyPr/>
          <a:lstStyle/>
          <a:p>
            <a:pPr algn="l"/>
            <a:r>
              <a:rPr lang="en-US" u="sng">
                <a:hlinkClick r:id="" action="ppaction://noaction"/>
              </a:rPr>
              <a:t>Newton</a:t>
            </a:r>
            <a:endParaRPr lang="en-US" u="sng"/>
          </a:p>
        </p:txBody>
      </p:sp>
      <p:sp>
        <p:nvSpPr>
          <p:cNvPr id="20483" name="Rectangle 3"/>
          <p:cNvSpPr>
            <a:spLocks noGrp="1" noChangeArrowheads="1"/>
          </p:cNvSpPr>
          <p:nvPr>
            <p:ph type="body" idx="1"/>
          </p:nvPr>
        </p:nvSpPr>
        <p:spPr>
          <a:xfrm>
            <a:off x="3962400" y="304800"/>
            <a:ext cx="5181600" cy="6096000"/>
          </a:xfrm>
        </p:spPr>
        <p:txBody>
          <a:bodyPr/>
          <a:lstStyle/>
          <a:p>
            <a:r>
              <a:rPr lang="en-US" sz="2400"/>
              <a:t>Laws of motions, Gravitation, Calculus, and theory of optics. Collectively known as </a:t>
            </a:r>
            <a:r>
              <a:rPr lang="en-US" sz="2400" b="1">
                <a:effectLst>
                  <a:outerShdw blurRad="38100" dist="38100" dir="2700000" algn="tl">
                    <a:srgbClr val="C0C0C0"/>
                  </a:outerShdw>
                </a:effectLst>
              </a:rPr>
              <a:t>Newtonian Mechanics</a:t>
            </a:r>
            <a:r>
              <a:rPr lang="en-US" sz="2400"/>
              <a:t>.</a:t>
            </a:r>
          </a:p>
          <a:p>
            <a:r>
              <a:rPr lang="en-US" sz="2400"/>
              <a:t>1687 publishes The Principia</a:t>
            </a:r>
          </a:p>
          <a:p>
            <a:r>
              <a:rPr lang="en-US" sz="2400"/>
              <a:t>introduced his three laws of motion</a:t>
            </a:r>
          </a:p>
          <a:p>
            <a:pPr lvl="1"/>
            <a:r>
              <a:rPr lang="en-US" sz="2000"/>
              <a:t>an object in motion or rest remains at motion or rest unless acted upon by an  external forces</a:t>
            </a:r>
          </a:p>
          <a:p>
            <a:pPr lvl="1"/>
            <a:r>
              <a:rPr lang="en-US" sz="2000"/>
              <a:t>acceleration of a body is proportional to the forces acting on it and inversely proportional to the mass (F=ma)</a:t>
            </a:r>
          </a:p>
          <a:p>
            <a:pPr lvl="1"/>
            <a:r>
              <a:rPr lang="en-US" sz="2000"/>
              <a:t>for every action there is an equal and opposite reaction (momentum conservation)</a:t>
            </a:r>
          </a:p>
        </p:txBody>
      </p:sp>
      <p:pic>
        <p:nvPicPr>
          <p:cNvPr id="20484" name="Picture 4" descr="Newton_3"/>
          <p:cNvPicPr>
            <a:picLocks noChangeAspect="1" noChangeArrowheads="1"/>
          </p:cNvPicPr>
          <p:nvPr/>
        </p:nvPicPr>
        <p:blipFill>
          <a:blip r:embed="rId2"/>
          <a:srcRect/>
          <a:stretch>
            <a:fillRect/>
          </a:stretch>
        </p:blipFill>
        <p:spPr bwMode="auto">
          <a:xfrm>
            <a:off x="0" y="990600"/>
            <a:ext cx="3702050" cy="49530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18" name="Rectangle 42"/>
          <p:cNvSpPr>
            <a:spLocks noGrp="1" noChangeArrowheads="1"/>
          </p:cNvSpPr>
          <p:nvPr>
            <p:ph type="title"/>
          </p:nvPr>
        </p:nvSpPr>
        <p:spPr>
          <a:xfrm>
            <a:off x="0" y="0"/>
            <a:ext cx="5867400" cy="762000"/>
          </a:xfrm>
          <a:ln w="6350">
            <a:solidFill>
              <a:schemeClr val="tx1"/>
            </a:solidFill>
          </a:ln>
        </p:spPr>
        <p:txBody>
          <a:bodyPr/>
          <a:lstStyle/>
          <a:p>
            <a:pPr algn="l"/>
            <a:r>
              <a:rPr lang="en-US" b="1">
                <a:solidFill>
                  <a:srgbClr val="FF0000"/>
                </a:solidFill>
                <a:effectLst>
                  <a:outerShdw blurRad="38100" dist="38100" dir="2700000" algn="tl">
                    <a:srgbClr val="C0C0C0"/>
                  </a:outerShdw>
                </a:effectLst>
              </a:rPr>
              <a:t>Newton and the Laws</a:t>
            </a:r>
          </a:p>
        </p:txBody>
      </p:sp>
      <p:sp>
        <p:nvSpPr>
          <p:cNvPr id="24617" name="Rectangle 41"/>
          <p:cNvSpPr>
            <a:spLocks noGrp="1" noChangeArrowheads="1"/>
          </p:cNvSpPr>
          <p:nvPr>
            <p:ph type="body" idx="1"/>
          </p:nvPr>
        </p:nvSpPr>
        <p:spPr>
          <a:xfrm>
            <a:off x="457200" y="990600"/>
            <a:ext cx="8991600" cy="1447800"/>
          </a:xfrm>
        </p:spPr>
        <p:txBody>
          <a:bodyPr/>
          <a:lstStyle/>
          <a:p>
            <a:pPr>
              <a:buFont typeface="Wingdings" pitchFamily="2" charset="2"/>
              <a:buNone/>
            </a:pPr>
            <a:r>
              <a:rPr lang="en-US" sz="2800">
                <a:latin typeface="Comic Sans MS" pitchFamily="66" charset="0"/>
              </a:rPr>
              <a:t>#1  </a:t>
            </a:r>
            <a:r>
              <a:rPr lang="en-US" sz="2800" u="sng">
                <a:latin typeface="Comic Sans MS" pitchFamily="66" charset="0"/>
              </a:rPr>
              <a:t>A mass in motion (or rest) continues at motion </a:t>
            </a:r>
            <a:r>
              <a:rPr lang="en-US" sz="2800">
                <a:latin typeface="Comic Sans MS" pitchFamily="66" charset="0"/>
              </a:rPr>
              <a:t> 	</a:t>
            </a:r>
            <a:r>
              <a:rPr lang="en-US" sz="2800" u="sng">
                <a:latin typeface="Comic Sans MS" pitchFamily="66" charset="0"/>
              </a:rPr>
              <a:t>(or rest) unless acted upon by a net force</a:t>
            </a:r>
            <a:r>
              <a:rPr lang="en-US" sz="2800">
                <a:latin typeface="Comic Sans MS" pitchFamily="66" charset="0"/>
              </a:rPr>
              <a:t>.  	</a:t>
            </a:r>
          </a:p>
          <a:p>
            <a:pPr>
              <a:buFont typeface="Wingdings" pitchFamily="2" charset="2"/>
              <a:buNone/>
            </a:pPr>
            <a:r>
              <a:rPr lang="en-US" sz="2800">
                <a:latin typeface="Comic Sans MS" pitchFamily="66" charset="0"/>
              </a:rPr>
              <a:t>		Defines </a:t>
            </a:r>
            <a:r>
              <a:rPr lang="en-US" sz="2800" b="1">
                <a:effectLst>
                  <a:outerShdw blurRad="38100" dist="38100" dir="2700000" algn="tl">
                    <a:srgbClr val="C0C0C0"/>
                  </a:outerShdw>
                </a:effectLst>
                <a:latin typeface="Comic Sans MS" pitchFamily="66" charset="0"/>
              </a:rPr>
              <a:t>mass </a:t>
            </a:r>
            <a:r>
              <a:rPr lang="en-US" sz="2800">
                <a:latin typeface="Comic Sans MS" pitchFamily="66" charset="0"/>
              </a:rPr>
              <a:t>and</a:t>
            </a:r>
            <a:r>
              <a:rPr lang="en-US" sz="2800" b="1">
                <a:effectLst>
                  <a:outerShdw blurRad="38100" dist="38100" dir="2700000" algn="tl">
                    <a:srgbClr val="C0C0C0"/>
                  </a:outerShdw>
                </a:effectLst>
                <a:latin typeface="Comic Sans MS" pitchFamily="66" charset="0"/>
              </a:rPr>
              <a:t> inertia</a:t>
            </a:r>
            <a:r>
              <a:rPr lang="en-US" sz="2800">
                <a:latin typeface="Comic Sans MS" pitchFamily="66" charset="0"/>
              </a:rPr>
              <a:t>.</a:t>
            </a:r>
          </a:p>
        </p:txBody>
      </p:sp>
      <p:grpSp>
        <p:nvGrpSpPr>
          <p:cNvPr id="24612" name="Group 36"/>
          <p:cNvGrpSpPr>
            <a:grpSpLocks/>
          </p:cNvGrpSpPr>
          <p:nvPr/>
        </p:nvGrpSpPr>
        <p:grpSpPr bwMode="auto">
          <a:xfrm>
            <a:off x="3733800" y="3657600"/>
            <a:ext cx="1192213" cy="1925638"/>
            <a:chOff x="1104" y="2832"/>
            <a:chExt cx="750" cy="1213"/>
          </a:xfrm>
        </p:grpSpPr>
        <p:sp>
          <p:nvSpPr>
            <p:cNvPr id="24616" name="Oval 40"/>
            <p:cNvSpPr>
              <a:spLocks noChangeArrowheads="1"/>
            </p:cNvSpPr>
            <p:nvPr/>
          </p:nvSpPr>
          <p:spPr bwMode="auto">
            <a:xfrm>
              <a:off x="1200" y="2832"/>
              <a:ext cx="576" cy="530"/>
            </a:xfrm>
            <a:prstGeom prst="ellipse">
              <a:avLst/>
            </a:prstGeom>
            <a:noFill/>
            <a:ln w="9525">
              <a:solidFill>
                <a:schemeClr val="tx1"/>
              </a:solidFill>
              <a:round/>
              <a:headEnd/>
              <a:tailEnd/>
            </a:ln>
            <a:effectLst/>
          </p:spPr>
          <p:txBody>
            <a:bodyPr wrap="none" anchor="ctr"/>
            <a:lstStyle/>
            <a:p>
              <a:endParaRPr lang="en-US"/>
            </a:p>
          </p:txBody>
        </p:sp>
        <p:sp>
          <p:nvSpPr>
            <p:cNvPr id="24615" name="Text Box 39"/>
            <p:cNvSpPr txBox="1">
              <a:spLocks noChangeArrowheads="1"/>
            </p:cNvSpPr>
            <p:nvPr/>
          </p:nvSpPr>
          <p:spPr bwMode="auto">
            <a:xfrm>
              <a:off x="1344" y="2928"/>
              <a:ext cx="287" cy="288"/>
            </a:xfrm>
            <a:prstGeom prst="rect">
              <a:avLst/>
            </a:prstGeom>
            <a:noFill/>
            <a:ln w="9525">
              <a:noFill/>
              <a:miter lim="800000"/>
              <a:headEnd/>
              <a:tailEnd/>
            </a:ln>
            <a:effectLst/>
          </p:spPr>
          <p:txBody>
            <a:bodyPr wrap="none">
              <a:spAutoFit/>
            </a:bodyPr>
            <a:lstStyle/>
            <a:p>
              <a:r>
                <a:rPr lang="en-US">
                  <a:latin typeface="Times New Roman" pitchFamily="18" charset="0"/>
                </a:rPr>
                <a:t>M</a:t>
              </a:r>
            </a:p>
          </p:txBody>
        </p:sp>
        <p:sp>
          <p:nvSpPr>
            <p:cNvPr id="24614" name="Line 38"/>
            <p:cNvSpPr>
              <a:spLocks noChangeShapeType="1"/>
            </p:cNvSpPr>
            <p:nvPr/>
          </p:nvSpPr>
          <p:spPr bwMode="auto">
            <a:xfrm flipV="1">
              <a:off x="1488" y="3264"/>
              <a:ext cx="0" cy="336"/>
            </a:xfrm>
            <a:prstGeom prst="line">
              <a:avLst/>
            </a:prstGeom>
            <a:noFill/>
            <a:ln w="9525">
              <a:solidFill>
                <a:schemeClr val="tx1"/>
              </a:solidFill>
              <a:round/>
              <a:headEnd/>
              <a:tailEnd/>
            </a:ln>
            <a:effectLst/>
          </p:spPr>
          <p:txBody>
            <a:bodyPr wrap="none" anchor="ctr"/>
            <a:lstStyle/>
            <a:p>
              <a:endParaRPr lang="en-US"/>
            </a:p>
          </p:txBody>
        </p:sp>
        <p:sp>
          <p:nvSpPr>
            <p:cNvPr id="24613" name="Text Box 37"/>
            <p:cNvSpPr txBox="1">
              <a:spLocks noChangeArrowheads="1"/>
            </p:cNvSpPr>
            <p:nvPr/>
          </p:nvSpPr>
          <p:spPr bwMode="auto">
            <a:xfrm>
              <a:off x="1104" y="3600"/>
              <a:ext cx="750" cy="445"/>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1</a:t>
              </a:r>
            </a:p>
            <a:p>
              <a:r>
                <a:rPr lang="en-US" sz="1800">
                  <a:latin typeface="Comic Sans MS" pitchFamily="66" charset="0"/>
                </a:rPr>
                <a:t>Time 1</a:t>
              </a:r>
            </a:p>
          </p:txBody>
        </p:sp>
      </p:grpSp>
      <p:grpSp>
        <p:nvGrpSpPr>
          <p:cNvPr id="24607" name="Group 31"/>
          <p:cNvGrpSpPr>
            <a:grpSpLocks/>
          </p:cNvGrpSpPr>
          <p:nvPr/>
        </p:nvGrpSpPr>
        <p:grpSpPr bwMode="auto">
          <a:xfrm>
            <a:off x="3733800" y="3657600"/>
            <a:ext cx="1192213" cy="1925638"/>
            <a:chOff x="1104" y="2832"/>
            <a:chExt cx="750" cy="1213"/>
          </a:xfrm>
        </p:grpSpPr>
        <p:sp>
          <p:nvSpPr>
            <p:cNvPr id="24611" name="Oval 35"/>
            <p:cNvSpPr>
              <a:spLocks noChangeArrowheads="1"/>
            </p:cNvSpPr>
            <p:nvPr/>
          </p:nvSpPr>
          <p:spPr bwMode="auto">
            <a:xfrm>
              <a:off x="1200" y="2832"/>
              <a:ext cx="576" cy="530"/>
            </a:xfrm>
            <a:prstGeom prst="ellipse">
              <a:avLst/>
            </a:prstGeom>
            <a:noFill/>
            <a:ln w="9525">
              <a:solidFill>
                <a:schemeClr val="tx1"/>
              </a:solidFill>
              <a:round/>
              <a:headEnd/>
              <a:tailEnd/>
            </a:ln>
            <a:effectLst/>
          </p:spPr>
          <p:txBody>
            <a:bodyPr wrap="none" anchor="ctr"/>
            <a:lstStyle/>
            <a:p>
              <a:endParaRPr lang="en-US"/>
            </a:p>
          </p:txBody>
        </p:sp>
        <p:sp>
          <p:nvSpPr>
            <p:cNvPr id="24610" name="Text Box 34"/>
            <p:cNvSpPr txBox="1">
              <a:spLocks noChangeArrowheads="1"/>
            </p:cNvSpPr>
            <p:nvPr/>
          </p:nvSpPr>
          <p:spPr bwMode="auto">
            <a:xfrm>
              <a:off x="1344" y="2928"/>
              <a:ext cx="287" cy="288"/>
            </a:xfrm>
            <a:prstGeom prst="rect">
              <a:avLst/>
            </a:prstGeom>
            <a:noFill/>
            <a:ln w="9525">
              <a:noFill/>
              <a:miter lim="800000"/>
              <a:headEnd/>
              <a:tailEnd/>
            </a:ln>
            <a:effectLst/>
          </p:spPr>
          <p:txBody>
            <a:bodyPr wrap="none">
              <a:spAutoFit/>
            </a:bodyPr>
            <a:lstStyle/>
            <a:p>
              <a:r>
                <a:rPr lang="en-US">
                  <a:latin typeface="Times New Roman" pitchFamily="18" charset="0"/>
                </a:rPr>
                <a:t>M</a:t>
              </a:r>
            </a:p>
          </p:txBody>
        </p:sp>
        <p:sp>
          <p:nvSpPr>
            <p:cNvPr id="24609" name="Line 33"/>
            <p:cNvSpPr>
              <a:spLocks noChangeShapeType="1"/>
            </p:cNvSpPr>
            <p:nvPr/>
          </p:nvSpPr>
          <p:spPr bwMode="auto">
            <a:xfrm flipV="1">
              <a:off x="1488" y="3264"/>
              <a:ext cx="0" cy="336"/>
            </a:xfrm>
            <a:prstGeom prst="line">
              <a:avLst/>
            </a:prstGeom>
            <a:noFill/>
            <a:ln w="9525">
              <a:solidFill>
                <a:schemeClr val="tx1"/>
              </a:solidFill>
              <a:round/>
              <a:headEnd/>
              <a:tailEnd/>
            </a:ln>
            <a:effectLst/>
          </p:spPr>
          <p:txBody>
            <a:bodyPr wrap="none" anchor="ctr"/>
            <a:lstStyle/>
            <a:p>
              <a:endParaRPr lang="en-US"/>
            </a:p>
          </p:txBody>
        </p:sp>
        <p:sp>
          <p:nvSpPr>
            <p:cNvPr id="24608" name="Text Box 32"/>
            <p:cNvSpPr txBox="1">
              <a:spLocks noChangeArrowheads="1"/>
            </p:cNvSpPr>
            <p:nvPr/>
          </p:nvSpPr>
          <p:spPr bwMode="auto">
            <a:xfrm>
              <a:off x="1104" y="3600"/>
              <a:ext cx="750" cy="445"/>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1</a:t>
              </a:r>
            </a:p>
            <a:p>
              <a:r>
                <a:rPr lang="en-US" sz="1800">
                  <a:latin typeface="Comic Sans MS" pitchFamily="66" charset="0"/>
                </a:rPr>
                <a:t>Time 3</a:t>
              </a:r>
            </a:p>
          </p:txBody>
        </p:sp>
      </p:grpSp>
      <p:grpSp>
        <p:nvGrpSpPr>
          <p:cNvPr id="24602" name="Group 26"/>
          <p:cNvGrpSpPr>
            <a:grpSpLocks/>
          </p:cNvGrpSpPr>
          <p:nvPr/>
        </p:nvGrpSpPr>
        <p:grpSpPr bwMode="auto">
          <a:xfrm>
            <a:off x="3733800" y="3657600"/>
            <a:ext cx="1192213" cy="1925638"/>
            <a:chOff x="1104" y="2832"/>
            <a:chExt cx="750" cy="1213"/>
          </a:xfrm>
        </p:grpSpPr>
        <p:sp>
          <p:nvSpPr>
            <p:cNvPr id="24606" name="Oval 30"/>
            <p:cNvSpPr>
              <a:spLocks noChangeArrowheads="1"/>
            </p:cNvSpPr>
            <p:nvPr/>
          </p:nvSpPr>
          <p:spPr bwMode="auto">
            <a:xfrm>
              <a:off x="1200" y="2832"/>
              <a:ext cx="576" cy="530"/>
            </a:xfrm>
            <a:prstGeom prst="ellipse">
              <a:avLst/>
            </a:prstGeom>
            <a:noFill/>
            <a:ln w="9525">
              <a:solidFill>
                <a:schemeClr val="tx1"/>
              </a:solidFill>
              <a:round/>
              <a:headEnd/>
              <a:tailEnd/>
            </a:ln>
            <a:effectLst/>
          </p:spPr>
          <p:txBody>
            <a:bodyPr wrap="none" anchor="ctr"/>
            <a:lstStyle/>
            <a:p>
              <a:endParaRPr lang="en-US"/>
            </a:p>
          </p:txBody>
        </p:sp>
        <p:sp>
          <p:nvSpPr>
            <p:cNvPr id="24605" name="Text Box 29"/>
            <p:cNvSpPr txBox="1">
              <a:spLocks noChangeArrowheads="1"/>
            </p:cNvSpPr>
            <p:nvPr/>
          </p:nvSpPr>
          <p:spPr bwMode="auto">
            <a:xfrm>
              <a:off x="1344" y="2928"/>
              <a:ext cx="287" cy="288"/>
            </a:xfrm>
            <a:prstGeom prst="rect">
              <a:avLst/>
            </a:prstGeom>
            <a:noFill/>
            <a:ln w="9525">
              <a:noFill/>
              <a:miter lim="800000"/>
              <a:headEnd/>
              <a:tailEnd/>
            </a:ln>
            <a:effectLst/>
          </p:spPr>
          <p:txBody>
            <a:bodyPr wrap="none">
              <a:spAutoFit/>
            </a:bodyPr>
            <a:lstStyle/>
            <a:p>
              <a:r>
                <a:rPr lang="en-US">
                  <a:latin typeface="Times New Roman" pitchFamily="18" charset="0"/>
                </a:rPr>
                <a:t>M</a:t>
              </a:r>
            </a:p>
          </p:txBody>
        </p:sp>
        <p:sp>
          <p:nvSpPr>
            <p:cNvPr id="24604" name="Line 28"/>
            <p:cNvSpPr>
              <a:spLocks noChangeShapeType="1"/>
            </p:cNvSpPr>
            <p:nvPr/>
          </p:nvSpPr>
          <p:spPr bwMode="auto">
            <a:xfrm flipV="1">
              <a:off x="1488" y="3264"/>
              <a:ext cx="0" cy="336"/>
            </a:xfrm>
            <a:prstGeom prst="line">
              <a:avLst/>
            </a:prstGeom>
            <a:noFill/>
            <a:ln w="9525">
              <a:solidFill>
                <a:schemeClr val="tx1"/>
              </a:solidFill>
              <a:round/>
              <a:headEnd/>
              <a:tailEnd/>
            </a:ln>
            <a:effectLst/>
          </p:spPr>
          <p:txBody>
            <a:bodyPr wrap="none" anchor="ctr"/>
            <a:lstStyle/>
            <a:p>
              <a:endParaRPr lang="en-US"/>
            </a:p>
          </p:txBody>
        </p:sp>
        <p:sp>
          <p:nvSpPr>
            <p:cNvPr id="24603" name="Text Box 27"/>
            <p:cNvSpPr txBox="1">
              <a:spLocks noChangeArrowheads="1"/>
            </p:cNvSpPr>
            <p:nvPr/>
          </p:nvSpPr>
          <p:spPr bwMode="auto">
            <a:xfrm>
              <a:off x="1104" y="3600"/>
              <a:ext cx="750" cy="445"/>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1</a:t>
              </a:r>
            </a:p>
            <a:p>
              <a:r>
                <a:rPr lang="en-US" sz="1800">
                  <a:latin typeface="Comic Sans MS" pitchFamily="66" charset="0"/>
                </a:rPr>
                <a:t>Time 2</a:t>
              </a:r>
            </a:p>
          </p:txBody>
        </p:sp>
      </p:grpSp>
      <p:grpSp>
        <p:nvGrpSpPr>
          <p:cNvPr id="24595" name="Group 19"/>
          <p:cNvGrpSpPr>
            <a:grpSpLocks/>
          </p:cNvGrpSpPr>
          <p:nvPr/>
        </p:nvGrpSpPr>
        <p:grpSpPr bwMode="auto">
          <a:xfrm>
            <a:off x="0" y="3810000"/>
            <a:ext cx="7391400" cy="1925638"/>
            <a:chOff x="624" y="2400"/>
            <a:chExt cx="4656" cy="1213"/>
          </a:xfrm>
        </p:grpSpPr>
        <p:sp>
          <p:nvSpPr>
            <p:cNvPr id="24601" name="Line 25"/>
            <p:cNvSpPr>
              <a:spLocks noChangeShapeType="1"/>
            </p:cNvSpPr>
            <p:nvPr/>
          </p:nvSpPr>
          <p:spPr bwMode="auto">
            <a:xfrm>
              <a:off x="624" y="2928"/>
              <a:ext cx="4656" cy="0"/>
            </a:xfrm>
            <a:prstGeom prst="line">
              <a:avLst/>
            </a:prstGeom>
            <a:noFill/>
            <a:ln w="9525">
              <a:solidFill>
                <a:schemeClr val="tx1"/>
              </a:solidFill>
              <a:round/>
              <a:headEnd/>
              <a:tailEnd/>
            </a:ln>
            <a:effectLst/>
          </p:spPr>
          <p:txBody>
            <a:bodyPr wrap="none" anchor="ctr"/>
            <a:lstStyle/>
            <a:p>
              <a:endParaRPr lang="en-US"/>
            </a:p>
          </p:txBody>
        </p:sp>
        <p:grpSp>
          <p:nvGrpSpPr>
            <p:cNvPr id="24596" name="Group 20"/>
            <p:cNvGrpSpPr>
              <a:grpSpLocks/>
            </p:cNvGrpSpPr>
            <p:nvPr/>
          </p:nvGrpSpPr>
          <p:grpSpPr bwMode="auto">
            <a:xfrm>
              <a:off x="1584" y="2400"/>
              <a:ext cx="750" cy="1213"/>
              <a:chOff x="1104" y="2832"/>
              <a:chExt cx="750" cy="1213"/>
            </a:xfrm>
          </p:grpSpPr>
          <p:sp>
            <p:nvSpPr>
              <p:cNvPr id="24600" name="Oval 24"/>
              <p:cNvSpPr>
                <a:spLocks noChangeArrowheads="1"/>
              </p:cNvSpPr>
              <p:nvPr/>
            </p:nvSpPr>
            <p:spPr bwMode="auto">
              <a:xfrm>
                <a:off x="1200" y="2832"/>
                <a:ext cx="576" cy="530"/>
              </a:xfrm>
              <a:prstGeom prst="ellipse">
                <a:avLst/>
              </a:prstGeom>
              <a:noFill/>
              <a:ln w="9525">
                <a:solidFill>
                  <a:schemeClr val="tx1"/>
                </a:solidFill>
                <a:round/>
                <a:headEnd/>
                <a:tailEnd/>
              </a:ln>
              <a:effectLst/>
            </p:spPr>
            <p:txBody>
              <a:bodyPr wrap="none" anchor="ctr"/>
              <a:lstStyle/>
              <a:p>
                <a:endParaRPr lang="en-US"/>
              </a:p>
            </p:txBody>
          </p:sp>
          <p:sp>
            <p:nvSpPr>
              <p:cNvPr id="24599" name="Text Box 23"/>
              <p:cNvSpPr txBox="1">
                <a:spLocks noChangeArrowheads="1"/>
              </p:cNvSpPr>
              <p:nvPr/>
            </p:nvSpPr>
            <p:spPr bwMode="auto">
              <a:xfrm>
                <a:off x="1344" y="2928"/>
                <a:ext cx="287" cy="288"/>
              </a:xfrm>
              <a:prstGeom prst="rect">
                <a:avLst/>
              </a:prstGeom>
              <a:noFill/>
              <a:ln w="9525">
                <a:noFill/>
                <a:miter lim="800000"/>
                <a:headEnd/>
                <a:tailEnd/>
              </a:ln>
              <a:effectLst/>
            </p:spPr>
            <p:txBody>
              <a:bodyPr wrap="none">
                <a:spAutoFit/>
              </a:bodyPr>
              <a:lstStyle/>
              <a:p>
                <a:r>
                  <a:rPr lang="en-US">
                    <a:latin typeface="Times New Roman" pitchFamily="18" charset="0"/>
                  </a:rPr>
                  <a:t>M</a:t>
                </a:r>
              </a:p>
            </p:txBody>
          </p:sp>
          <p:sp>
            <p:nvSpPr>
              <p:cNvPr id="24598" name="Line 22"/>
              <p:cNvSpPr>
                <a:spLocks noChangeShapeType="1"/>
              </p:cNvSpPr>
              <p:nvPr/>
            </p:nvSpPr>
            <p:spPr bwMode="auto">
              <a:xfrm flipV="1">
                <a:off x="1488" y="3264"/>
                <a:ext cx="0" cy="336"/>
              </a:xfrm>
              <a:prstGeom prst="line">
                <a:avLst/>
              </a:prstGeom>
              <a:noFill/>
              <a:ln w="9525">
                <a:solidFill>
                  <a:schemeClr val="tx1"/>
                </a:solidFill>
                <a:round/>
                <a:headEnd/>
                <a:tailEnd/>
              </a:ln>
              <a:effectLst/>
            </p:spPr>
            <p:txBody>
              <a:bodyPr wrap="none" anchor="ctr"/>
              <a:lstStyle/>
              <a:p>
                <a:endParaRPr lang="en-US"/>
              </a:p>
            </p:txBody>
          </p:sp>
          <p:sp>
            <p:nvSpPr>
              <p:cNvPr id="24597" name="Text Box 21"/>
              <p:cNvSpPr txBox="1">
                <a:spLocks noChangeArrowheads="1"/>
              </p:cNvSpPr>
              <p:nvPr/>
            </p:nvSpPr>
            <p:spPr bwMode="auto">
              <a:xfrm>
                <a:off x="1104" y="3600"/>
                <a:ext cx="750" cy="445"/>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1</a:t>
                </a:r>
              </a:p>
              <a:p>
                <a:r>
                  <a:rPr lang="en-US" sz="1800">
                    <a:latin typeface="Comic Sans MS" pitchFamily="66" charset="0"/>
                  </a:rPr>
                  <a:t>Time 1</a:t>
                </a:r>
              </a:p>
            </p:txBody>
          </p:sp>
        </p:grpSp>
      </p:grpSp>
      <p:grpSp>
        <p:nvGrpSpPr>
          <p:cNvPr id="24590" name="Group 14"/>
          <p:cNvGrpSpPr>
            <a:grpSpLocks/>
          </p:cNvGrpSpPr>
          <p:nvPr/>
        </p:nvGrpSpPr>
        <p:grpSpPr bwMode="auto">
          <a:xfrm>
            <a:off x="3733800" y="3810000"/>
            <a:ext cx="1227138" cy="1925638"/>
            <a:chOff x="3540" y="2400"/>
            <a:chExt cx="773" cy="1213"/>
          </a:xfrm>
        </p:grpSpPr>
        <p:sp>
          <p:nvSpPr>
            <p:cNvPr id="24594" name="Text Box 18"/>
            <p:cNvSpPr txBox="1">
              <a:spLocks noChangeArrowheads="1"/>
            </p:cNvSpPr>
            <p:nvPr/>
          </p:nvSpPr>
          <p:spPr bwMode="auto">
            <a:xfrm>
              <a:off x="3840" y="2496"/>
              <a:ext cx="287" cy="288"/>
            </a:xfrm>
            <a:prstGeom prst="rect">
              <a:avLst/>
            </a:prstGeom>
            <a:noFill/>
            <a:ln w="9525">
              <a:noFill/>
              <a:miter lim="800000"/>
              <a:headEnd/>
              <a:tailEnd/>
            </a:ln>
            <a:effectLst/>
          </p:spPr>
          <p:txBody>
            <a:bodyPr wrap="none">
              <a:spAutoFit/>
            </a:bodyPr>
            <a:lstStyle/>
            <a:p>
              <a:r>
                <a:rPr lang="en-US">
                  <a:latin typeface="Times New Roman" pitchFamily="18" charset="0"/>
                </a:rPr>
                <a:t>M</a:t>
              </a:r>
            </a:p>
          </p:txBody>
        </p:sp>
        <p:sp>
          <p:nvSpPr>
            <p:cNvPr id="24593" name="Oval 17"/>
            <p:cNvSpPr>
              <a:spLocks noChangeArrowheads="1"/>
            </p:cNvSpPr>
            <p:nvPr/>
          </p:nvSpPr>
          <p:spPr bwMode="auto">
            <a:xfrm>
              <a:off x="3648" y="2400"/>
              <a:ext cx="576" cy="530"/>
            </a:xfrm>
            <a:prstGeom prst="ellipse">
              <a:avLst/>
            </a:prstGeom>
            <a:noFill/>
            <a:ln w="9525">
              <a:solidFill>
                <a:schemeClr val="tx1"/>
              </a:solidFill>
              <a:round/>
              <a:headEnd/>
              <a:tailEnd/>
            </a:ln>
            <a:effectLst/>
          </p:spPr>
          <p:txBody>
            <a:bodyPr wrap="none" anchor="ctr"/>
            <a:lstStyle/>
            <a:p>
              <a:endParaRPr lang="en-US"/>
            </a:p>
          </p:txBody>
        </p:sp>
        <p:sp>
          <p:nvSpPr>
            <p:cNvPr id="24592" name="Line 16"/>
            <p:cNvSpPr>
              <a:spLocks noChangeShapeType="1"/>
            </p:cNvSpPr>
            <p:nvPr/>
          </p:nvSpPr>
          <p:spPr bwMode="auto">
            <a:xfrm flipV="1">
              <a:off x="3936" y="2832"/>
              <a:ext cx="0" cy="336"/>
            </a:xfrm>
            <a:prstGeom prst="line">
              <a:avLst/>
            </a:prstGeom>
            <a:noFill/>
            <a:ln w="9525">
              <a:solidFill>
                <a:schemeClr val="tx1"/>
              </a:solidFill>
              <a:round/>
              <a:headEnd/>
              <a:tailEnd/>
            </a:ln>
            <a:effectLst/>
          </p:spPr>
          <p:txBody>
            <a:bodyPr wrap="none" anchor="ctr"/>
            <a:lstStyle/>
            <a:p>
              <a:endParaRPr lang="en-US"/>
            </a:p>
          </p:txBody>
        </p:sp>
        <p:sp>
          <p:nvSpPr>
            <p:cNvPr id="24591" name="Text Box 15"/>
            <p:cNvSpPr txBox="1">
              <a:spLocks noChangeArrowheads="1"/>
            </p:cNvSpPr>
            <p:nvPr/>
          </p:nvSpPr>
          <p:spPr bwMode="auto">
            <a:xfrm>
              <a:off x="3540" y="3168"/>
              <a:ext cx="773" cy="445"/>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2</a:t>
              </a:r>
            </a:p>
            <a:p>
              <a:r>
                <a:rPr lang="en-US" sz="1800">
                  <a:latin typeface="Comic Sans MS" pitchFamily="66" charset="0"/>
                </a:rPr>
                <a:t>Time 2</a:t>
              </a:r>
            </a:p>
          </p:txBody>
        </p:sp>
      </p:grpSp>
      <p:grpSp>
        <p:nvGrpSpPr>
          <p:cNvPr id="24587" name="Group 11"/>
          <p:cNvGrpSpPr>
            <a:grpSpLocks/>
          </p:cNvGrpSpPr>
          <p:nvPr/>
        </p:nvGrpSpPr>
        <p:grpSpPr bwMode="auto">
          <a:xfrm>
            <a:off x="2819400" y="3733800"/>
            <a:ext cx="1295400" cy="838200"/>
            <a:chOff x="1152" y="1728"/>
            <a:chExt cx="816" cy="528"/>
          </a:xfrm>
        </p:grpSpPr>
        <p:sp>
          <p:nvSpPr>
            <p:cNvPr id="24589" name="AutoShape 13"/>
            <p:cNvSpPr>
              <a:spLocks noChangeArrowheads="1"/>
            </p:cNvSpPr>
            <p:nvPr/>
          </p:nvSpPr>
          <p:spPr bwMode="auto">
            <a:xfrm>
              <a:off x="1152" y="1728"/>
              <a:ext cx="816" cy="528"/>
            </a:xfrm>
            <a:prstGeom prst="rightArrow">
              <a:avLst>
                <a:gd name="adj1" fmla="val 50000"/>
                <a:gd name="adj2" fmla="val 38636"/>
              </a:avLst>
            </a:prstGeom>
            <a:noFill/>
            <a:ln w="9525">
              <a:solidFill>
                <a:schemeClr val="tx1"/>
              </a:solidFill>
              <a:miter lim="800000"/>
              <a:headEnd/>
              <a:tailEnd/>
            </a:ln>
            <a:effectLst/>
          </p:spPr>
          <p:txBody>
            <a:bodyPr wrap="none" anchor="ctr"/>
            <a:lstStyle/>
            <a:p>
              <a:endParaRPr lang="en-US"/>
            </a:p>
          </p:txBody>
        </p:sp>
        <p:sp>
          <p:nvSpPr>
            <p:cNvPr id="24588" name="Text Box 12"/>
            <p:cNvSpPr txBox="1">
              <a:spLocks noChangeArrowheads="1"/>
            </p:cNvSpPr>
            <p:nvPr/>
          </p:nvSpPr>
          <p:spPr bwMode="auto">
            <a:xfrm>
              <a:off x="1205" y="1872"/>
              <a:ext cx="661" cy="231"/>
            </a:xfrm>
            <a:prstGeom prst="rect">
              <a:avLst/>
            </a:prstGeom>
            <a:noFill/>
            <a:ln w="9525">
              <a:noFill/>
              <a:miter lim="800000"/>
              <a:headEnd/>
              <a:tailEnd/>
            </a:ln>
            <a:effectLst/>
          </p:spPr>
          <p:txBody>
            <a:bodyPr wrap="none">
              <a:spAutoFit/>
            </a:bodyPr>
            <a:lstStyle/>
            <a:p>
              <a:r>
                <a:rPr lang="en-US" sz="1800">
                  <a:latin typeface="Comic Sans MS" pitchFamily="66" charset="0"/>
                </a:rPr>
                <a:t>Velocity</a:t>
              </a:r>
            </a:p>
          </p:txBody>
        </p:sp>
      </p:grpSp>
      <p:sp>
        <p:nvSpPr>
          <p:cNvPr id="24586" name="AutoShape 10"/>
          <p:cNvSpPr>
            <a:spLocks noChangeArrowheads="1"/>
          </p:cNvSpPr>
          <p:nvPr/>
        </p:nvSpPr>
        <p:spPr bwMode="auto">
          <a:xfrm>
            <a:off x="228600" y="3581400"/>
            <a:ext cx="1447800" cy="609600"/>
          </a:xfrm>
          <a:prstGeom prst="rightArrowCallout">
            <a:avLst>
              <a:gd name="adj1" fmla="val 25000"/>
              <a:gd name="adj2" fmla="val 25000"/>
              <a:gd name="adj3" fmla="val 39583"/>
              <a:gd name="adj4" fmla="val 66667"/>
            </a:avLst>
          </a:prstGeom>
          <a:noFill/>
          <a:ln w="9525">
            <a:solidFill>
              <a:schemeClr val="tx1"/>
            </a:solidFill>
            <a:miter lim="800000"/>
            <a:headEnd/>
            <a:tailEnd/>
          </a:ln>
          <a:effectLst/>
        </p:spPr>
        <p:txBody>
          <a:bodyPr wrap="none" anchor="ctr"/>
          <a:lstStyle/>
          <a:p>
            <a:r>
              <a:rPr lang="en-US">
                <a:latin typeface="Comic Sans MS" pitchFamily="66" charset="0"/>
              </a:rPr>
              <a:t>FORCE</a:t>
            </a:r>
          </a:p>
        </p:txBody>
      </p:sp>
      <p:grpSp>
        <p:nvGrpSpPr>
          <p:cNvPr id="24583" name="Group 7"/>
          <p:cNvGrpSpPr>
            <a:grpSpLocks/>
          </p:cNvGrpSpPr>
          <p:nvPr/>
        </p:nvGrpSpPr>
        <p:grpSpPr bwMode="auto">
          <a:xfrm>
            <a:off x="2286000" y="2590800"/>
            <a:ext cx="1828800" cy="990600"/>
            <a:chOff x="2208" y="1776"/>
            <a:chExt cx="1152" cy="624"/>
          </a:xfrm>
        </p:grpSpPr>
        <p:sp>
          <p:nvSpPr>
            <p:cNvPr id="24585" name="AutoShape 9"/>
            <p:cNvSpPr>
              <a:spLocks noChangeArrowheads="1"/>
            </p:cNvSpPr>
            <p:nvPr/>
          </p:nvSpPr>
          <p:spPr bwMode="auto">
            <a:xfrm>
              <a:off x="2208" y="1776"/>
              <a:ext cx="1152" cy="624"/>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9525">
              <a:solidFill>
                <a:schemeClr val="tx1"/>
              </a:solidFill>
              <a:miter lim="800000"/>
              <a:headEnd/>
              <a:tailEnd/>
            </a:ln>
            <a:effectLst/>
          </p:spPr>
          <p:txBody>
            <a:bodyPr wrap="none" anchor="ctr"/>
            <a:lstStyle/>
            <a:p>
              <a:endParaRPr lang="en-US"/>
            </a:p>
          </p:txBody>
        </p:sp>
        <p:sp>
          <p:nvSpPr>
            <p:cNvPr id="24584" name="Text Box 8"/>
            <p:cNvSpPr txBox="1">
              <a:spLocks noChangeArrowheads="1"/>
            </p:cNvSpPr>
            <p:nvPr/>
          </p:nvSpPr>
          <p:spPr bwMode="auto">
            <a:xfrm>
              <a:off x="2352" y="1968"/>
              <a:ext cx="968" cy="231"/>
            </a:xfrm>
            <a:prstGeom prst="rect">
              <a:avLst/>
            </a:prstGeom>
            <a:noFill/>
            <a:ln w="9525">
              <a:noFill/>
              <a:miter lim="800000"/>
              <a:headEnd/>
              <a:tailEnd/>
            </a:ln>
            <a:effectLst/>
          </p:spPr>
          <p:txBody>
            <a:bodyPr wrap="none">
              <a:spAutoFit/>
            </a:bodyPr>
            <a:lstStyle/>
            <a:p>
              <a:r>
                <a:rPr lang="en-US" sz="1800">
                  <a:latin typeface="Comic Sans MS" pitchFamily="66" charset="0"/>
                </a:rPr>
                <a:t>Acceleration</a:t>
              </a:r>
            </a:p>
          </p:txBody>
        </p:sp>
      </p:grpSp>
      <p:grpSp>
        <p:nvGrpSpPr>
          <p:cNvPr id="24578" name="Group 2"/>
          <p:cNvGrpSpPr>
            <a:grpSpLocks/>
          </p:cNvGrpSpPr>
          <p:nvPr/>
        </p:nvGrpSpPr>
        <p:grpSpPr bwMode="auto">
          <a:xfrm>
            <a:off x="6248400" y="3810000"/>
            <a:ext cx="1227138" cy="1925638"/>
            <a:chOff x="3540" y="2400"/>
            <a:chExt cx="773" cy="1213"/>
          </a:xfrm>
        </p:grpSpPr>
        <p:sp>
          <p:nvSpPr>
            <p:cNvPr id="24582" name="Text Box 6"/>
            <p:cNvSpPr txBox="1">
              <a:spLocks noChangeArrowheads="1"/>
            </p:cNvSpPr>
            <p:nvPr/>
          </p:nvSpPr>
          <p:spPr bwMode="auto">
            <a:xfrm>
              <a:off x="3840" y="2496"/>
              <a:ext cx="287" cy="288"/>
            </a:xfrm>
            <a:prstGeom prst="rect">
              <a:avLst/>
            </a:prstGeom>
            <a:noFill/>
            <a:ln w="9525">
              <a:noFill/>
              <a:miter lim="800000"/>
              <a:headEnd/>
              <a:tailEnd/>
            </a:ln>
            <a:effectLst/>
          </p:spPr>
          <p:txBody>
            <a:bodyPr wrap="none">
              <a:spAutoFit/>
            </a:bodyPr>
            <a:lstStyle/>
            <a:p>
              <a:r>
                <a:rPr lang="en-US">
                  <a:latin typeface="Times New Roman" pitchFamily="18" charset="0"/>
                </a:rPr>
                <a:t>M</a:t>
              </a:r>
            </a:p>
          </p:txBody>
        </p:sp>
        <p:sp>
          <p:nvSpPr>
            <p:cNvPr id="24581" name="Oval 5"/>
            <p:cNvSpPr>
              <a:spLocks noChangeArrowheads="1"/>
            </p:cNvSpPr>
            <p:nvPr/>
          </p:nvSpPr>
          <p:spPr bwMode="auto">
            <a:xfrm>
              <a:off x="3648" y="2400"/>
              <a:ext cx="576" cy="530"/>
            </a:xfrm>
            <a:prstGeom prst="ellipse">
              <a:avLst/>
            </a:prstGeom>
            <a:noFill/>
            <a:ln w="9525">
              <a:solidFill>
                <a:schemeClr val="tx1"/>
              </a:solidFill>
              <a:round/>
              <a:headEnd/>
              <a:tailEnd/>
            </a:ln>
            <a:effectLst/>
          </p:spPr>
          <p:txBody>
            <a:bodyPr wrap="none" anchor="ctr"/>
            <a:lstStyle/>
            <a:p>
              <a:endParaRPr lang="en-US"/>
            </a:p>
          </p:txBody>
        </p:sp>
        <p:sp>
          <p:nvSpPr>
            <p:cNvPr id="24580" name="Line 4"/>
            <p:cNvSpPr>
              <a:spLocks noChangeShapeType="1"/>
            </p:cNvSpPr>
            <p:nvPr/>
          </p:nvSpPr>
          <p:spPr bwMode="auto">
            <a:xfrm flipV="1">
              <a:off x="3936" y="2832"/>
              <a:ext cx="0" cy="336"/>
            </a:xfrm>
            <a:prstGeom prst="line">
              <a:avLst/>
            </a:prstGeom>
            <a:noFill/>
            <a:ln w="9525">
              <a:solidFill>
                <a:schemeClr val="tx1"/>
              </a:solidFill>
              <a:round/>
              <a:headEnd/>
              <a:tailEnd/>
            </a:ln>
            <a:effectLst/>
          </p:spPr>
          <p:txBody>
            <a:bodyPr wrap="none" anchor="ctr"/>
            <a:lstStyle/>
            <a:p>
              <a:endParaRPr lang="en-US"/>
            </a:p>
          </p:txBody>
        </p:sp>
        <p:sp>
          <p:nvSpPr>
            <p:cNvPr id="24579" name="Text Box 3"/>
            <p:cNvSpPr txBox="1">
              <a:spLocks noChangeArrowheads="1"/>
            </p:cNvSpPr>
            <p:nvPr/>
          </p:nvSpPr>
          <p:spPr bwMode="auto">
            <a:xfrm>
              <a:off x="3540" y="3168"/>
              <a:ext cx="773" cy="445"/>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3</a:t>
              </a:r>
            </a:p>
            <a:p>
              <a:r>
                <a:rPr lang="en-US" sz="1800">
                  <a:latin typeface="Comic Sans MS" pitchFamily="66" charset="0"/>
                </a:rPr>
                <a:t>Time 3</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4612"/>
                                        </p:tgtEl>
                                        <p:attrNameLst>
                                          <p:attrName>style.visibility</p:attrName>
                                        </p:attrNameLst>
                                      </p:cBhvr>
                                      <p:to>
                                        <p:strVal val="visible"/>
                                      </p:to>
                                    </p:set>
                                  </p:childTnLst>
                                  <p:subTnLst>
                                    <p:set>
                                      <p:cBhvr override="childStyle">
                                        <p:cTn dur="1" fill="hold" display="0" masterRel="nextClick" afterEffect="1"/>
                                        <p:tgtEl>
                                          <p:spTgt spid="24612"/>
                                        </p:tgtEl>
                                        <p:attrNameLst>
                                          <p:attrName>style.visibility</p:attrName>
                                        </p:attrNameLst>
                                      </p:cBhvr>
                                      <p:to>
                                        <p:strVal val="hidden"/>
                                      </p:to>
                                    </p:set>
                                  </p:subTnLst>
                                </p:cTn>
                              </p:par>
                            </p:childTnLst>
                          </p:cTn>
                        </p:par>
                        <p:par>
                          <p:cTn id="7" fill="hold">
                            <p:stCondLst>
                              <p:cond delay="500"/>
                            </p:stCondLst>
                            <p:childTnLst>
                              <p:par>
                                <p:cTn id="8" presetID="1" presetClass="entr" presetSubtype="0" fill="hold" nodeType="afterEffect">
                                  <p:stCondLst>
                                    <p:cond delay="1000"/>
                                  </p:stCondLst>
                                  <p:childTnLst>
                                    <p:set>
                                      <p:cBhvr>
                                        <p:cTn id="9" dur="1" fill="hold">
                                          <p:stCondLst>
                                            <p:cond delay="499"/>
                                          </p:stCondLst>
                                        </p:cTn>
                                        <p:tgtEl>
                                          <p:spTgt spid="24602"/>
                                        </p:tgtEl>
                                        <p:attrNameLst>
                                          <p:attrName>style.visibility</p:attrName>
                                        </p:attrNameLst>
                                      </p:cBhvr>
                                      <p:to>
                                        <p:strVal val="visible"/>
                                      </p:to>
                                    </p:set>
                                  </p:childTnLst>
                                  <p:subTnLst>
                                    <p:set>
                                      <p:cBhvr override="childStyle">
                                        <p:cTn dur="1" fill="hold" display="0" masterRel="nextClick" afterEffect="1"/>
                                        <p:tgtEl>
                                          <p:spTgt spid="24602"/>
                                        </p:tgtEl>
                                        <p:attrNameLst>
                                          <p:attrName>style.visibility</p:attrName>
                                        </p:attrNameLst>
                                      </p:cBhvr>
                                      <p:to>
                                        <p:strVal val="hidden"/>
                                      </p:to>
                                    </p:set>
                                  </p:subTnLst>
                                </p:cTn>
                              </p:par>
                            </p:childTnLst>
                          </p:cTn>
                        </p:par>
                        <p:par>
                          <p:cTn id="10" fill="hold">
                            <p:stCondLst>
                              <p:cond delay="2000"/>
                            </p:stCondLst>
                            <p:childTnLst>
                              <p:par>
                                <p:cTn id="11" presetID="1" presetClass="entr" presetSubtype="0" fill="hold" nodeType="afterEffect">
                                  <p:stCondLst>
                                    <p:cond delay="1000"/>
                                  </p:stCondLst>
                                  <p:childTnLst>
                                    <p:set>
                                      <p:cBhvr>
                                        <p:cTn id="12" dur="1" fill="hold">
                                          <p:stCondLst>
                                            <p:cond delay="499"/>
                                          </p:stCondLst>
                                        </p:cTn>
                                        <p:tgtEl>
                                          <p:spTgt spid="24607"/>
                                        </p:tgtEl>
                                        <p:attrNameLst>
                                          <p:attrName>style.visibility</p:attrName>
                                        </p:attrNameLst>
                                      </p:cBhvr>
                                      <p:to>
                                        <p:strVal val="visible"/>
                                      </p:to>
                                    </p:set>
                                  </p:childTnLst>
                                  <p:subTnLst>
                                    <p:set>
                                      <p:cBhvr override="childStyle">
                                        <p:cTn dur="1" fill="hold" display="0" masterRel="nextClick" afterEffect="1"/>
                                        <p:tgtEl>
                                          <p:spTgt spid="24607"/>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24595"/>
                                        </p:tgtEl>
                                        <p:attrNameLst>
                                          <p:attrName>style.visibility</p:attrName>
                                        </p:attrNameLst>
                                      </p:cBhvr>
                                      <p:to>
                                        <p:strVal val="visible"/>
                                      </p:to>
                                    </p:set>
                                    <p:anim calcmode="lin" valueType="num">
                                      <p:cBhvr additive="base">
                                        <p:cTn id="17" dur="500" fill="hold"/>
                                        <p:tgtEl>
                                          <p:spTgt spid="24595"/>
                                        </p:tgtEl>
                                        <p:attrNameLst>
                                          <p:attrName>ppt_x</p:attrName>
                                        </p:attrNameLst>
                                      </p:cBhvr>
                                      <p:tavLst>
                                        <p:tav tm="0">
                                          <p:val>
                                            <p:strVal val="0-#ppt_w/2"/>
                                          </p:val>
                                        </p:tav>
                                        <p:tav tm="100000">
                                          <p:val>
                                            <p:strVal val="#ppt_x"/>
                                          </p:val>
                                        </p:tav>
                                      </p:tavLst>
                                    </p:anim>
                                    <p:anim calcmode="lin" valueType="num">
                                      <p:cBhvr additive="base">
                                        <p:cTn id="18" dur="500" fill="hold"/>
                                        <p:tgtEl>
                                          <p:spTgt spid="2459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24586"/>
                                        </p:tgtEl>
                                        <p:attrNameLst>
                                          <p:attrName>style.visibility</p:attrName>
                                        </p:attrNameLst>
                                      </p:cBhvr>
                                      <p:to>
                                        <p:strVal val="visible"/>
                                      </p:to>
                                    </p:set>
                                    <p:anim calcmode="lin" valueType="num">
                                      <p:cBhvr additive="base">
                                        <p:cTn id="23" dur="500" fill="hold"/>
                                        <p:tgtEl>
                                          <p:spTgt spid="24586"/>
                                        </p:tgtEl>
                                        <p:attrNameLst>
                                          <p:attrName>ppt_x</p:attrName>
                                        </p:attrNameLst>
                                      </p:cBhvr>
                                      <p:tavLst>
                                        <p:tav tm="0">
                                          <p:val>
                                            <p:strVal val="0-#ppt_w/2"/>
                                          </p:val>
                                        </p:tav>
                                        <p:tav tm="100000">
                                          <p:val>
                                            <p:strVal val="#ppt_x"/>
                                          </p:val>
                                        </p:tav>
                                      </p:tavLst>
                                    </p:anim>
                                    <p:anim calcmode="lin" valueType="num">
                                      <p:cBhvr additive="base">
                                        <p:cTn id="24" dur="500" fill="hold"/>
                                        <p:tgtEl>
                                          <p:spTgt spid="24586"/>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24583"/>
                                        </p:tgtEl>
                                        <p:attrNameLst>
                                          <p:attrName>style.visibility</p:attrName>
                                        </p:attrNameLst>
                                      </p:cBhvr>
                                      <p:to>
                                        <p:strVal val="visible"/>
                                      </p:to>
                                    </p:set>
                                    <p:anim calcmode="lin" valueType="num">
                                      <p:cBhvr additive="base">
                                        <p:cTn id="29" dur="500" fill="hold"/>
                                        <p:tgtEl>
                                          <p:spTgt spid="24583"/>
                                        </p:tgtEl>
                                        <p:attrNameLst>
                                          <p:attrName>ppt_x</p:attrName>
                                        </p:attrNameLst>
                                      </p:cBhvr>
                                      <p:tavLst>
                                        <p:tav tm="0">
                                          <p:val>
                                            <p:strVal val="0-#ppt_w/2"/>
                                          </p:val>
                                        </p:tav>
                                        <p:tav tm="100000">
                                          <p:val>
                                            <p:strVal val="#ppt_x"/>
                                          </p:val>
                                        </p:tav>
                                      </p:tavLst>
                                    </p:anim>
                                    <p:anim calcmode="lin" valueType="num">
                                      <p:cBhvr additive="base">
                                        <p:cTn id="30" dur="500" fill="hold"/>
                                        <p:tgtEl>
                                          <p:spTgt spid="24583"/>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nodeType="clickEffect">
                                  <p:stCondLst>
                                    <p:cond delay="0"/>
                                  </p:stCondLst>
                                  <p:childTnLst>
                                    <p:set>
                                      <p:cBhvr>
                                        <p:cTn id="34" dur="1" fill="hold">
                                          <p:stCondLst>
                                            <p:cond delay="0"/>
                                          </p:stCondLst>
                                        </p:cTn>
                                        <p:tgtEl>
                                          <p:spTgt spid="24587"/>
                                        </p:tgtEl>
                                        <p:attrNameLst>
                                          <p:attrName>style.visibility</p:attrName>
                                        </p:attrNameLst>
                                      </p:cBhvr>
                                      <p:to>
                                        <p:strVal val="visible"/>
                                      </p:to>
                                    </p:set>
                                    <p:anim calcmode="lin" valueType="num">
                                      <p:cBhvr additive="base">
                                        <p:cTn id="35" dur="500" fill="hold"/>
                                        <p:tgtEl>
                                          <p:spTgt spid="24587"/>
                                        </p:tgtEl>
                                        <p:attrNameLst>
                                          <p:attrName>ppt_x</p:attrName>
                                        </p:attrNameLst>
                                      </p:cBhvr>
                                      <p:tavLst>
                                        <p:tav tm="0">
                                          <p:val>
                                            <p:strVal val="0-#ppt_w/2"/>
                                          </p:val>
                                        </p:tav>
                                        <p:tav tm="100000">
                                          <p:val>
                                            <p:strVal val="#ppt_x"/>
                                          </p:val>
                                        </p:tav>
                                      </p:tavLst>
                                    </p:anim>
                                    <p:anim calcmode="lin" valueType="num">
                                      <p:cBhvr additive="base">
                                        <p:cTn id="36" dur="500" fill="hold"/>
                                        <p:tgtEl>
                                          <p:spTgt spid="24587"/>
                                        </p:tgtEl>
                                        <p:attrNameLst>
                                          <p:attrName>ppt_y</p:attrName>
                                        </p:attrNameLst>
                                      </p:cBhvr>
                                      <p:tavLst>
                                        <p:tav tm="0">
                                          <p:val>
                                            <p:strVal val="#ppt_y"/>
                                          </p:val>
                                        </p:tav>
                                        <p:tav tm="100000">
                                          <p:val>
                                            <p:strVal val="#ppt_y"/>
                                          </p:val>
                                        </p:tav>
                                      </p:tavLst>
                                    </p:anim>
                                  </p:childTnLst>
                                </p:cTn>
                              </p:par>
                            </p:childTnLst>
                          </p:cTn>
                        </p:par>
                        <p:par>
                          <p:cTn id="37" fill="hold">
                            <p:stCondLst>
                              <p:cond delay="500"/>
                            </p:stCondLst>
                            <p:childTnLst>
                              <p:par>
                                <p:cTn id="38" presetID="1" presetClass="entr" presetSubtype="0" fill="hold" nodeType="afterEffect">
                                  <p:stCondLst>
                                    <p:cond delay="500"/>
                                  </p:stCondLst>
                                  <p:childTnLst>
                                    <p:set>
                                      <p:cBhvr>
                                        <p:cTn id="39" dur="1" fill="hold">
                                          <p:stCondLst>
                                            <p:cond delay="0"/>
                                          </p:stCondLst>
                                        </p:cTn>
                                        <p:tgtEl>
                                          <p:spTgt spid="24590"/>
                                        </p:tgtEl>
                                        <p:attrNameLst>
                                          <p:attrName>style.visibility</p:attrName>
                                        </p:attrNameLst>
                                      </p:cBhvr>
                                      <p:to>
                                        <p:strVal val="visible"/>
                                      </p:to>
                                    </p:set>
                                  </p:childTnLst>
                                </p:cTn>
                              </p:par>
                            </p:childTnLst>
                          </p:cTn>
                        </p:par>
                        <p:par>
                          <p:cTn id="40" fill="hold">
                            <p:stCondLst>
                              <p:cond delay="1000"/>
                            </p:stCondLst>
                            <p:childTnLst>
                              <p:par>
                                <p:cTn id="41" presetID="1" presetClass="entr" presetSubtype="0" fill="hold" nodeType="afterEffect">
                                  <p:stCondLst>
                                    <p:cond delay="1000"/>
                                  </p:stCondLst>
                                  <p:childTnLst>
                                    <p:set>
                                      <p:cBhvr>
                                        <p:cTn id="42" dur="1" fill="hold">
                                          <p:stCondLst>
                                            <p:cond delay="0"/>
                                          </p:stCondLst>
                                        </p:cTn>
                                        <p:tgtEl>
                                          <p:spTgt spid="245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6"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0" y="0"/>
            <a:ext cx="5867400" cy="762000"/>
          </a:xfrm>
          <a:ln w="6350">
            <a:solidFill>
              <a:schemeClr val="tx1"/>
            </a:solidFill>
          </a:ln>
        </p:spPr>
        <p:txBody>
          <a:bodyPr/>
          <a:lstStyle/>
          <a:p>
            <a:pPr algn="l"/>
            <a:r>
              <a:rPr lang="en-US" b="1">
                <a:solidFill>
                  <a:srgbClr val="FF0000"/>
                </a:solidFill>
                <a:effectLst>
                  <a:outerShdw blurRad="38100" dist="38100" dir="2700000" algn="tl">
                    <a:srgbClr val="C0C0C0"/>
                  </a:outerShdw>
                </a:effectLst>
              </a:rPr>
              <a:t>Newton and the laws</a:t>
            </a:r>
          </a:p>
        </p:txBody>
      </p:sp>
      <p:sp>
        <p:nvSpPr>
          <p:cNvPr id="49155" name="Rectangle 3"/>
          <p:cNvSpPr>
            <a:spLocks noGrp="1" noChangeArrowheads="1"/>
          </p:cNvSpPr>
          <p:nvPr>
            <p:ph type="body" idx="1"/>
          </p:nvPr>
        </p:nvSpPr>
        <p:spPr>
          <a:xfrm>
            <a:off x="457200" y="990600"/>
            <a:ext cx="8991600" cy="1447800"/>
          </a:xfrm>
        </p:spPr>
        <p:txBody>
          <a:bodyPr/>
          <a:lstStyle/>
          <a:p>
            <a:pPr>
              <a:buFont typeface="Wingdings" pitchFamily="2" charset="2"/>
              <a:buNone/>
            </a:pPr>
            <a:r>
              <a:rPr lang="en-US" sz="2800">
                <a:latin typeface="Comic Sans MS" pitchFamily="66" charset="0"/>
              </a:rPr>
              <a:t>#1  </a:t>
            </a:r>
            <a:r>
              <a:rPr lang="en-US" sz="2800" u="sng">
                <a:latin typeface="Comic Sans MS" pitchFamily="66" charset="0"/>
              </a:rPr>
              <a:t>A mass in motion (or rest) continues at motion </a:t>
            </a:r>
            <a:r>
              <a:rPr lang="en-US" sz="2800">
                <a:latin typeface="Comic Sans MS" pitchFamily="66" charset="0"/>
              </a:rPr>
              <a:t> 	</a:t>
            </a:r>
            <a:r>
              <a:rPr lang="en-US" sz="2800" u="sng">
                <a:latin typeface="Comic Sans MS" pitchFamily="66" charset="0"/>
              </a:rPr>
              <a:t>(or rest) unless acted upon by a net force</a:t>
            </a:r>
            <a:r>
              <a:rPr lang="en-US" sz="2800">
                <a:latin typeface="Comic Sans MS" pitchFamily="66" charset="0"/>
              </a:rPr>
              <a:t>.  	</a:t>
            </a:r>
          </a:p>
          <a:p>
            <a:pPr>
              <a:buFont typeface="Wingdings" pitchFamily="2" charset="2"/>
              <a:buNone/>
            </a:pPr>
            <a:r>
              <a:rPr lang="en-US" sz="2800">
                <a:latin typeface="Comic Sans MS" pitchFamily="66" charset="0"/>
              </a:rPr>
              <a:t>		Defines </a:t>
            </a:r>
            <a:r>
              <a:rPr lang="en-US" sz="2800" b="1">
                <a:effectLst>
                  <a:outerShdw blurRad="38100" dist="38100" dir="2700000" algn="tl">
                    <a:srgbClr val="C0C0C0"/>
                  </a:outerShdw>
                </a:effectLst>
                <a:latin typeface="Comic Sans MS" pitchFamily="66" charset="0"/>
              </a:rPr>
              <a:t>mass </a:t>
            </a:r>
            <a:r>
              <a:rPr lang="en-US" sz="2800">
                <a:latin typeface="Comic Sans MS" pitchFamily="66" charset="0"/>
              </a:rPr>
              <a:t>and</a:t>
            </a:r>
            <a:r>
              <a:rPr lang="en-US" sz="2800" b="1">
                <a:effectLst>
                  <a:outerShdw blurRad="38100" dist="38100" dir="2700000" algn="tl">
                    <a:srgbClr val="C0C0C0"/>
                  </a:outerShdw>
                </a:effectLst>
                <a:latin typeface="Comic Sans MS" pitchFamily="66" charset="0"/>
              </a:rPr>
              <a:t> inertia</a:t>
            </a:r>
            <a:r>
              <a:rPr lang="en-US" sz="2800">
                <a:latin typeface="Comic Sans MS" pitchFamily="66" charset="0"/>
              </a:rPr>
              <a:t>.</a:t>
            </a:r>
          </a:p>
        </p:txBody>
      </p:sp>
      <p:grpSp>
        <p:nvGrpSpPr>
          <p:cNvPr id="49156" name="Group 4"/>
          <p:cNvGrpSpPr>
            <a:grpSpLocks/>
          </p:cNvGrpSpPr>
          <p:nvPr/>
        </p:nvGrpSpPr>
        <p:grpSpPr bwMode="auto">
          <a:xfrm>
            <a:off x="609600" y="4343400"/>
            <a:ext cx="8534400" cy="1925638"/>
            <a:chOff x="384" y="2736"/>
            <a:chExt cx="5376" cy="1213"/>
          </a:xfrm>
        </p:grpSpPr>
        <p:sp>
          <p:nvSpPr>
            <p:cNvPr id="49157" name="Oval 5"/>
            <p:cNvSpPr>
              <a:spLocks noChangeArrowheads="1"/>
            </p:cNvSpPr>
            <p:nvPr/>
          </p:nvSpPr>
          <p:spPr bwMode="auto">
            <a:xfrm>
              <a:off x="576" y="2736"/>
              <a:ext cx="576" cy="530"/>
            </a:xfrm>
            <a:prstGeom prst="ellipse">
              <a:avLst/>
            </a:prstGeom>
            <a:noFill/>
            <a:ln w="9525">
              <a:solidFill>
                <a:schemeClr val="tx1"/>
              </a:solidFill>
              <a:round/>
              <a:headEnd/>
              <a:tailEnd/>
            </a:ln>
            <a:effectLst/>
          </p:spPr>
          <p:txBody>
            <a:bodyPr wrap="none" anchor="ctr"/>
            <a:lstStyle/>
            <a:p>
              <a:endParaRPr lang="en-US"/>
            </a:p>
          </p:txBody>
        </p:sp>
        <p:sp>
          <p:nvSpPr>
            <p:cNvPr id="49158" name="Oval 6"/>
            <p:cNvSpPr>
              <a:spLocks noChangeArrowheads="1"/>
            </p:cNvSpPr>
            <p:nvPr/>
          </p:nvSpPr>
          <p:spPr bwMode="auto">
            <a:xfrm>
              <a:off x="4416" y="2736"/>
              <a:ext cx="576" cy="530"/>
            </a:xfrm>
            <a:prstGeom prst="ellipse">
              <a:avLst/>
            </a:prstGeom>
            <a:noFill/>
            <a:ln w="9525">
              <a:solidFill>
                <a:schemeClr val="tx1"/>
              </a:solidFill>
              <a:round/>
              <a:headEnd/>
              <a:tailEnd/>
            </a:ln>
            <a:effectLst/>
          </p:spPr>
          <p:txBody>
            <a:bodyPr wrap="none" anchor="ctr"/>
            <a:lstStyle/>
            <a:p>
              <a:endParaRPr lang="en-US"/>
            </a:p>
          </p:txBody>
        </p:sp>
        <p:sp>
          <p:nvSpPr>
            <p:cNvPr id="49159" name="Oval 7"/>
            <p:cNvSpPr>
              <a:spLocks noChangeArrowheads="1"/>
            </p:cNvSpPr>
            <p:nvPr/>
          </p:nvSpPr>
          <p:spPr bwMode="auto">
            <a:xfrm>
              <a:off x="2448" y="2736"/>
              <a:ext cx="576" cy="530"/>
            </a:xfrm>
            <a:prstGeom prst="ellipse">
              <a:avLst/>
            </a:prstGeom>
            <a:noFill/>
            <a:ln w="9525">
              <a:solidFill>
                <a:schemeClr val="tx1"/>
              </a:solidFill>
              <a:round/>
              <a:headEnd/>
              <a:tailEnd/>
            </a:ln>
            <a:effectLst/>
          </p:spPr>
          <p:txBody>
            <a:bodyPr wrap="none" anchor="ctr"/>
            <a:lstStyle/>
            <a:p>
              <a:endParaRPr lang="en-US"/>
            </a:p>
          </p:txBody>
        </p:sp>
        <p:sp>
          <p:nvSpPr>
            <p:cNvPr id="49160" name="Text Box 8"/>
            <p:cNvSpPr txBox="1">
              <a:spLocks noChangeArrowheads="1"/>
            </p:cNvSpPr>
            <p:nvPr/>
          </p:nvSpPr>
          <p:spPr bwMode="auto">
            <a:xfrm>
              <a:off x="720" y="2880"/>
              <a:ext cx="287" cy="288"/>
            </a:xfrm>
            <a:prstGeom prst="rect">
              <a:avLst/>
            </a:prstGeom>
            <a:noFill/>
            <a:ln w="9525">
              <a:noFill/>
              <a:miter lim="800000"/>
              <a:headEnd/>
              <a:tailEnd/>
            </a:ln>
            <a:effectLst/>
          </p:spPr>
          <p:txBody>
            <a:bodyPr wrap="none">
              <a:spAutoFit/>
            </a:bodyPr>
            <a:lstStyle/>
            <a:p>
              <a:r>
                <a:rPr lang="en-US">
                  <a:latin typeface="Times New Roman" pitchFamily="18" charset="0"/>
                </a:rPr>
                <a:t>M</a:t>
              </a:r>
            </a:p>
          </p:txBody>
        </p:sp>
        <p:sp>
          <p:nvSpPr>
            <p:cNvPr id="49161" name="Text Box 9"/>
            <p:cNvSpPr txBox="1">
              <a:spLocks noChangeArrowheads="1"/>
            </p:cNvSpPr>
            <p:nvPr/>
          </p:nvSpPr>
          <p:spPr bwMode="auto">
            <a:xfrm>
              <a:off x="4608" y="2832"/>
              <a:ext cx="287" cy="288"/>
            </a:xfrm>
            <a:prstGeom prst="rect">
              <a:avLst/>
            </a:prstGeom>
            <a:noFill/>
            <a:ln w="9525">
              <a:noFill/>
              <a:miter lim="800000"/>
              <a:headEnd/>
              <a:tailEnd/>
            </a:ln>
            <a:effectLst/>
          </p:spPr>
          <p:txBody>
            <a:bodyPr wrap="none">
              <a:spAutoFit/>
            </a:bodyPr>
            <a:lstStyle/>
            <a:p>
              <a:r>
                <a:rPr lang="en-US">
                  <a:latin typeface="Times New Roman" pitchFamily="18" charset="0"/>
                </a:rPr>
                <a:t>M</a:t>
              </a:r>
            </a:p>
          </p:txBody>
        </p:sp>
        <p:sp>
          <p:nvSpPr>
            <p:cNvPr id="49162" name="Text Box 10"/>
            <p:cNvSpPr txBox="1">
              <a:spLocks noChangeArrowheads="1"/>
            </p:cNvSpPr>
            <p:nvPr/>
          </p:nvSpPr>
          <p:spPr bwMode="auto">
            <a:xfrm>
              <a:off x="2592" y="2832"/>
              <a:ext cx="287" cy="288"/>
            </a:xfrm>
            <a:prstGeom prst="rect">
              <a:avLst/>
            </a:prstGeom>
            <a:noFill/>
            <a:ln w="9525">
              <a:noFill/>
              <a:miter lim="800000"/>
              <a:headEnd/>
              <a:tailEnd/>
            </a:ln>
            <a:effectLst/>
          </p:spPr>
          <p:txBody>
            <a:bodyPr wrap="none">
              <a:spAutoFit/>
            </a:bodyPr>
            <a:lstStyle/>
            <a:p>
              <a:r>
                <a:rPr lang="en-US">
                  <a:latin typeface="Times New Roman" pitchFamily="18" charset="0"/>
                </a:rPr>
                <a:t>M</a:t>
              </a:r>
            </a:p>
          </p:txBody>
        </p:sp>
        <p:sp>
          <p:nvSpPr>
            <p:cNvPr id="49163" name="Line 11"/>
            <p:cNvSpPr>
              <a:spLocks noChangeShapeType="1"/>
            </p:cNvSpPr>
            <p:nvPr/>
          </p:nvSpPr>
          <p:spPr bwMode="auto">
            <a:xfrm>
              <a:off x="384" y="3264"/>
              <a:ext cx="5376" cy="0"/>
            </a:xfrm>
            <a:prstGeom prst="line">
              <a:avLst/>
            </a:prstGeom>
            <a:noFill/>
            <a:ln w="9525">
              <a:solidFill>
                <a:schemeClr val="tx1"/>
              </a:solidFill>
              <a:round/>
              <a:headEnd/>
              <a:tailEnd/>
            </a:ln>
            <a:effectLst/>
          </p:spPr>
          <p:txBody>
            <a:bodyPr wrap="none" anchor="ctr"/>
            <a:lstStyle/>
            <a:p>
              <a:endParaRPr lang="en-US"/>
            </a:p>
          </p:txBody>
        </p:sp>
        <p:sp>
          <p:nvSpPr>
            <p:cNvPr id="49164" name="Line 12"/>
            <p:cNvSpPr>
              <a:spLocks noChangeShapeType="1"/>
            </p:cNvSpPr>
            <p:nvPr/>
          </p:nvSpPr>
          <p:spPr bwMode="auto">
            <a:xfrm flipV="1">
              <a:off x="2736" y="3168"/>
              <a:ext cx="0" cy="336"/>
            </a:xfrm>
            <a:prstGeom prst="line">
              <a:avLst/>
            </a:prstGeom>
            <a:noFill/>
            <a:ln w="9525">
              <a:solidFill>
                <a:schemeClr val="tx1"/>
              </a:solidFill>
              <a:round/>
              <a:headEnd/>
              <a:tailEnd/>
            </a:ln>
            <a:effectLst/>
          </p:spPr>
          <p:txBody>
            <a:bodyPr wrap="none" anchor="ctr"/>
            <a:lstStyle/>
            <a:p>
              <a:endParaRPr lang="en-US"/>
            </a:p>
          </p:txBody>
        </p:sp>
        <p:sp>
          <p:nvSpPr>
            <p:cNvPr id="49165" name="Line 13"/>
            <p:cNvSpPr>
              <a:spLocks noChangeShapeType="1"/>
            </p:cNvSpPr>
            <p:nvPr/>
          </p:nvSpPr>
          <p:spPr bwMode="auto">
            <a:xfrm flipV="1">
              <a:off x="864" y="3168"/>
              <a:ext cx="0" cy="336"/>
            </a:xfrm>
            <a:prstGeom prst="line">
              <a:avLst/>
            </a:prstGeom>
            <a:noFill/>
            <a:ln w="9525">
              <a:solidFill>
                <a:schemeClr val="tx1"/>
              </a:solidFill>
              <a:round/>
              <a:headEnd/>
              <a:tailEnd/>
            </a:ln>
            <a:effectLst/>
          </p:spPr>
          <p:txBody>
            <a:bodyPr wrap="none" anchor="ctr"/>
            <a:lstStyle/>
            <a:p>
              <a:endParaRPr lang="en-US"/>
            </a:p>
          </p:txBody>
        </p:sp>
        <p:sp>
          <p:nvSpPr>
            <p:cNvPr id="49166" name="Line 14"/>
            <p:cNvSpPr>
              <a:spLocks noChangeShapeType="1"/>
            </p:cNvSpPr>
            <p:nvPr/>
          </p:nvSpPr>
          <p:spPr bwMode="auto">
            <a:xfrm flipV="1">
              <a:off x="4704" y="3168"/>
              <a:ext cx="0" cy="336"/>
            </a:xfrm>
            <a:prstGeom prst="line">
              <a:avLst/>
            </a:prstGeom>
            <a:noFill/>
            <a:ln w="9525">
              <a:solidFill>
                <a:schemeClr val="tx1"/>
              </a:solidFill>
              <a:round/>
              <a:headEnd/>
              <a:tailEnd/>
            </a:ln>
            <a:effectLst/>
          </p:spPr>
          <p:txBody>
            <a:bodyPr wrap="none" anchor="ctr"/>
            <a:lstStyle/>
            <a:p>
              <a:endParaRPr lang="en-US"/>
            </a:p>
          </p:txBody>
        </p:sp>
        <p:sp>
          <p:nvSpPr>
            <p:cNvPr id="49167" name="Text Box 15"/>
            <p:cNvSpPr txBox="1">
              <a:spLocks noChangeArrowheads="1"/>
            </p:cNvSpPr>
            <p:nvPr/>
          </p:nvSpPr>
          <p:spPr bwMode="auto">
            <a:xfrm>
              <a:off x="432" y="3504"/>
              <a:ext cx="750" cy="445"/>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1</a:t>
              </a:r>
            </a:p>
            <a:p>
              <a:r>
                <a:rPr lang="en-US" sz="1800">
                  <a:latin typeface="Comic Sans MS" pitchFamily="66" charset="0"/>
                </a:rPr>
                <a:t>Time 0</a:t>
              </a:r>
            </a:p>
          </p:txBody>
        </p:sp>
        <p:sp>
          <p:nvSpPr>
            <p:cNvPr id="49168" name="Text Box 16"/>
            <p:cNvSpPr txBox="1">
              <a:spLocks noChangeArrowheads="1"/>
            </p:cNvSpPr>
            <p:nvPr/>
          </p:nvSpPr>
          <p:spPr bwMode="auto">
            <a:xfrm>
              <a:off x="2340" y="3504"/>
              <a:ext cx="773" cy="445"/>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2</a:t>
              </a:r>
            </a:p>
            <a:p>
              <a:r>
                <a:rPr lang="en-US" sz="1800">
                  <a:latin typeface="Comic Sans MS" pitchFamily="66" charset="0"/>
                </a:rPr>
                <a:t>Time 1</a:t>
              </a:r>
            </a:p>
          </p:txBody>
        </p:sp>
        <p:sp>
          <p:nvSpPr>
            <p:cNvPr id="49169" name="Text Box 17"/>
            <p:cNvSpPr txBox="1">
              <a:spLocks noChangeArrowheads="1"/>
            </p:cNvSpPr>
            <p:nvPr/>
          </p:nvSpPr>
          <p:spPr bwMode="auto">
            <a:xfrm>
              <a:off x="4308" y="3504"/>
              <a:ext cx="773" cy="445"/>
            </a:xfrm>
            <a:prstGeom prst="rect">
              <a:avLst/>
            </a:prstGeom>
            <a:noFill/>
            <a:ln w="9525">
              <a:solidFill>
                <a:schemeClr val="tx1"/>
              </a:solidFill>
              <a:miter lim="800000"/>
              <a:headEnd/>
              <a:tailEnd/>
            </a:ln>
            <a:effectLst/>
          </p:spPr>
          <p:txBody>
            <a:bodyPr wrap="none">
              <a:spAutoFit/>
            </a:bodyPr>
            <a:lstStyle/>
            <a:p>
              <a:r>
                <a:rPr lang="en-US" sz="1800">
                  <a:latin typeface="Comic Sans MS" pitchFamily="66" charset="0"/>
                </a:rPr>
                <a:t>Position 3</a:t>
              </a:r>
            </a:p>
            <a:p>
              <a:r>
                <a:rPr lang="en-US" sz="1800">
                  <a:latin typeface="Comic Sans MS" pitchFamily="66" charset="0"/>
                </a:rPr>
                <a:t>Time 3</a:t>
              </a:r>
            </a:p>
          </p:txBody>
        </p:sp>
      </p:grpSp>
      <p:grpSp>
        <p:nvGrpSpPr>
          <p:cNvPr id="49170" name="Group 18"/>
          <p:cNvGrpSpPr>
            <a:grpSpLocks/>
          </p:cNvGrpSpPr>
          <p:nvPr/>
        </p:nvGrpSpPr>
        <p:grpSpPr bwMode="auto">
          <a:xfrm>
            <a:off x="2209800" y="3505200"/>
            <a:ext cx="1295400" cy="838200"/>
            <a:chOff x="1152" y="1728"/>
            <a:chExt cx="816" cy="528"/>
          </a:xfrm>
        </p:grpSpPr>
        <p:sp>
          <p:nvSpPr>
            <p:cNvPr id="49171" name="AutoShape 19"/>
            <p:cNvSpPr>
              <a:spLocks noChangeArrowheads="1"/>
            </p:cNvSpPr>
            <p:nvPr/>
          </p:nvSpPr>
          <p:spPr bwMode="auto">
            <a:xfrm>
              <a:off x="1152" y="1728"/>
              <a:ext cx="816" cy="528"/>
            </a:xfrm>
            <a:prstGeom prst="rightArrow">
              <a:avLst>
                <a:gd name="adj1" fmla="val 50000"/>
                <a:gd name="adj2" fmla="val 38636"/>
              </a:avLst>
            </a:prstGeom>
            <a:noFill/>
            <a:ln w="9525">
              <a:solidFill>
                <a:schemeClr val="tx1"/>
              </a:solidFill>
              <a:miter lim="800000"/>
              <a:headEnd/>
              <a:tailEnd/>
            </a:ln>
            <a:effectLst/>
          </p:spPr>
          <p:txBody>
            <a:bodyPr wrap="none" anchor="ctr"/>
            <a:lstStyle/>
            <a:p>
              <a:endParaRPr lang="en-US"/>
            </a:p>
          </p:txBody>
        </p:sp>
        <p:sp>
          <p:nvSpPr>
            <p:cNvPr id="49172" name="Text Box 20"/>
            <p:cNvSpPr txBox="1">
              <a:spLocks noChangeArrowheads="1"/>
            </p:cNvSpPr>
            <p:nvPr/>
          </p:nvSpPr>
          <p:spPr bwMode="auto">
            <a:xfrm>
              <a:off x="1152" y="1872"/>
              <a:ext cx="769" cy="231"/>
            </a:xfrm>
            <a:prstGeom prst="rect">
              <a:avLst/>
            </a:prstGeom>
            <a:noFill/>
            <a:ln w="9525">
              <a:noFill/>
              <a:miter lim="800000"/>
              <a:headEnd/>
              <a:tailEnd/>
            </a:ln>
            <a:effectLst/>
          </p:spPr>
          <p:txBody>
            <a:bodyPr wrap="none">
              <a:spAutoFit/>
            </a:bodyPr>
            <a:lstStyle/>
            <a:p>
              <a:r>
                <a:rPr lang="en-US" sz="1800">
                  <a:latin typeface="Comic Sans MS" pitchFamily="66" charset="0"/>
                </a:rPr>
                <a:t>Velocity 1</a:t>
              </a:r>
            </a:p>
          </p:txBody>
        </p:sp>
      </p:grpSp>
      <p:grpSp>
        <p:nvGrpSpPr>
          <p:cNvPr id="49173" name="Group 21"/>
          <p:cNvGrpSpPr>
            <a:grpSpLocks/>
          </p:cNvGrpSpPr>
          <p:nvPr/>
        </p:nvGrpSpPr>
        <p:grpSpPr bwMode="auto">
          <a:xfrm>
            <a:off x="5181600" y="3429000"/>
            <a:ext cx="1314450" cy="914400"/>
            <a:chOff x="1140" y="1728"/>
            <a:chExt cx="828" cy="528"/>
          </a:xfrm>
        </p:grpSpPr>
        <p:sp>
          <p:nvSpPr>
            <p:cNvPr id="49174" name="AutoShape 22"/>
            <p:cNvSpPr>
              <a:spLocks noChangeArrowheads="1"/>
            </p:cNvSpPr>
            <p:nvPr/>
          </p:nvSpPr>
          <p:spPr bwMode="auto">
            <a:xfrm>
              <a:off x="1152" y="1728"/>
              <a:ext cx="816" cy="528"/>
            </a:xfrm>
            <a:prstGeom prst="rightArrow">
              <a:avLst>
                <a:gd name="adj1" fmla="val 50000"/>
                <a:gd name="adj2" fmla="val 38636"/>
              </a:avLst>
            </a:prstGeom>
            <a:noFill/>
            <a:ln w="9525">
              <a:solidFill>
                <a:schemeClr val="tx1"/>
              </a:solidFill>
              <a:miter lim="800000"/>
              <a:headEnd/>
              <a:tailEnd/>
            </a:ln>
            <a:effectLst/>
          </p:spPr>
          <p:txBody>
            <a:bodyPr wrap="none" anchor="ctr"/>
            <a:lstStyle/>
            <a:p>
              <a:endParaRPr lang="en-US"/>
            </a:p>
          </p:txBody>
        </p:sp>
        <p:sp>
          <p:nvSpPr>
            <p:cNvPr id="49175" name="Text Box 23"/>
            <p:cNvSpPr txBox="1">
              <a:spLocks noChangeArrowheads="1"/>
            </p:cNvSpPr>
            <p:nvPr/>
          </p:nvSpPr>
          <p:spPr bwMode="auto">
            <a:xfrm>
              <a:off x="1140" y="1872"/>
              <a:ext cx="792" cy="212"/>
            </a:xfrm>
            <a:prstGeom prst="rect">
              <a:avLst/>
            </a:prstGeom>
            <a:noFill/>
            <a:ln w="9525">
              <a:noFill/>
              <a:miter lim="800000"/>
              <a:headEnd/>
              <a:tailEnd/>
            </a:ln>
            <a:effectLst/>
          </p:spPr>
          <p:txBody>
            <a:bodyPr wrap="none">
              <a:spAutoFit/>
            </a:bodyPr>
            <a:lstStyle/>
            <a:p>
              <a:r>
                <a:rPr lang="en-US" sz="1800">
                  <a:latin typeface="Comic Sans MS" pitchFamily="66" charset="0"/>
                </a:rPr>
                <a:t>Velocity 2</a:t>
              </a:r>
            </a:p>
          </p:txBody>
        </p:sp>
      </p:grpSp>
      <p:sp>
        <p:nvSpPr>
          <p:cNvPr id="49176" name="AutoShape 24"/>
          <p:cNvSpPr>
            <a:spLocks noChangeArrowheads="1"/>
          </p:cNvSpPr>
          <p:nvPr/>
        </p:nvSpPr>
        <p:spPr bwMode="auto">
          <a:xfrm>
            <a:off x="2133600" y="4495800"/>
            <a:ext cx="1447800" cy="609600"/>
          </a:xfrm>
          <a:prstGeom prst="rightArrowCallout">
            <a:avLst>
              <a:gd name="adj1" fmla="val 25000"/>
              <a:gd name="adj2" fmla="val 25000"/>
              <a:gd name="adj3" fmla="val 39583"/>
              <a:gd name="adj4" fmla="val 66667"/>
            </a:avLst>
          </a:prstGeom>
          <a:noFill/>
          <a:ln w="9525">
            <a:solidFill>
              <a:schemeClr val="tx1"/>
            </a:solidFill>
            <a:miter lim="800000"/>
            <a:headEnd/>
            <a:tailEnd/>
          </a:ln>
          <a:effectLst/>
        </p:spPr>
        <p:txBody>
          <a:bodyPr wrap="none" anchor="ctr"/>
          <a:lstStyle/>
          <a:p>
            <a:r>
              <a:rPr lang="en-US">
                <a:latin typeface="Comic Sans MS" pitchFamily="66" charset="0"/>
              </a:rPr>
              <a:t>FORCE</a:t>
            </a:r>
          </a:p>
        </p:txBody>
      </p:sp>
      <p:grpSp>
        <p:nvGrpSpPr>
          <p:cNvPr id="49183" name="Group 31"/>
          <p:cNvGrpSpPr>
            <a:grpSpLocks/>
          </p:cNvGrpSpPr>
          <p:nvPr/>
        </p:nvGrpSpPr>
        <p:grpSpPr bwMode="auto">
          <a:xfrm>
            <a:off x="3581400" y="2667000"/>
            <a:ext cx="1828800" cy="1524000"/>
            <a:chOff x="2256" y="1680"/>
            <a:chExt cx="1152" cy="960"/>
          </a:xfrm>
        </p:grpSpPr>
        <p:grpSp>
          <p:nvGrpSpPr>
            <p:cNvPr id="49178" name="Group 26"/>
            <p:cNvGrpSpPr>
              <a:grpSpLocks/>
            </p:cNvGrpSpPr>
            <p:nvPr/>
          </p:nvGrpSpPr>
          <p:grpSpPr bwMode="auto">
            <a:xfrm>
              <a:off x="2256" y="1680"/>
              <a:ext cx="1152" cy="624"/>
              <a:chOff x="2208" y="1776"/>
              <a:chExt cx="1152" cy="624"/>
            </a:xfrm>
          </p:grpSpPr>
          <p:sp>
            <p:nvSpPr>
              <p:cNvPr id="49179" name="AutoShape 27"/>
              <p:cNvSpPr>
                <a:spLocks noChangeArrowheads="1"/>
              </p:cNvSpPr>
              <p:nvPr/>
            </p:nvSpPr>
            <p:spPr bwMode="auto">
              <a:xfrm>
                <a:off x="2208" y="1776"/>
                <a:ext cx="1152" cy="624"/>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9525">
                <a:solidFill>
                  <a:schemeClr val="tx1"/>
                </a:solidFill>
                <a:miter lim="800000"/>
                <a:headEnd/>
                <a:tailEnd/>
              </a:ln>
              <a:effectLst/>
            </p:spPr>
            <p:txBody>
              <a:bodyPr wrap="none" anchor="ctr"/>
              <a:lstStyle/>
              <a:p>
                <a:endParaRPr lang="en-US"/>
              </a:p>
            </p:txBody>
          </p:sp>
          <p:sp>
            <p:nvSpPr>
              <p:cNvPr id="49180" name="Text Box 28"/>
              <p:cNvSpPr txBox="1">
                <a:spLocks noChangeArrowheads="1"/>
              </p:cNvSpPr>
              <p:nvPr/>
            </p:nvSpPr>
            <p:spPr bwMode="auto">
              <a:xfrm>
                <a:off x="2352" y="1968"/>
                <a:ext cx="968" cy="231"/>
              </a:xfrm>
              <a:prstGeom prst="rect">
                <a:avLst/>
              </a:prstGeom>
              <a:noFill/>
              <a:ln w="9525">
                <a:noFill/>
                <a:miter lim="800000"/>
                <a:headEnd/>
                <a:tailEnd/>
              </a:ln>
              <a:effectLst/>
            </p:spPr>
            <p:txBody>
              <a:bodyPr wrap="none">
                <a:spAutoFit/>
              </a:bodyPr>
              <a:lstStyle/>
              <a:p>
                <a:r>
                  <a:rPr lang="en-US" sz="1800">
                    <a:latin typeface="Comic Sans MS" pitchFamily="66" charset="0"/>
                  </a:rPr>
                  <a:t>Acceleration</a:t>
                </a:r>
              </a:p>
            </p:txBody>
          </p:sp>
        </p:grpSp>
        <p:sp>
          <p:nvSpPr>
            <p:cNvPr id="49181" name="AutoShape 29"/>
            <p:cNvSpPr>
              <a:spLocks noChangeArrowheads="1"/>
            </p:cNvSpPr>
            <p:nvPr/>
          </p:nvSpPr>
          <p:spPr bwMode="auto">
            <a:xfrm>
              <a:off x="2496" y="2256"/>
              <a:ext cx="384" cy="384"/>
            </a:xfrm>
            <a:custGeom>
              <a:avLst/>
              <a:gdLst>
                <a:gd name="G0" fmla="+- 2700 0 0"/>
                <a:gd name="G1" fmla="*/ G0 2 1"/>
                <a:gd name="G2" fmla="+- 21600 0 G1"/>
                <a:gd name="G3" fmla="*/ G2 G2 1"/>
                <a:gd name="G4" fmla="*/ G0 G0 1"/>
                <a:gd name="G5" fmla="+- G3 0 G4"/>
                <a:gd name="G6" fmla="*/ G5 1 8"/>
                <a:gd name="G7" fmla="sqrt G6"/>
                <a:gd name="G8" fmla="*/ G4 1 8"/>
                <a:gd name="G9" fmla="sqrt G8"/>
                <a:gd name="G10" fmla="+- G7 G9 0"/>
                <a:gd name="G11" fmla="+- G7 0 G9"/>
                <a:gd name="G12" fmla="+- G10 10800 0"/>
                <a:gd name="G13" fmla="+- 10800 0 G10"/>
                <a:gd name="G14" fmla="+- G11 10800 0"/>
                <a:gd name="G15" fmla="+- 10800 0 G11"/>
                <a:gd name="G16" fmla="+- 21600 0 G0"/>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chemeClr val="tx1">
                <a:alpha val="50000"/>
              </a:schemeClr>
            </a:solidFill>
            <a:ln w="9525">
              <a:solidFill>
                <a:srgbClr val="969696"/>
              </a:solidFill>
              <a:miter lim="800000"/>
              <a:headEnd/>
              <a:tailEnd/>
            </a:ln>
            <a:effectLst/>
          </p:spPr>
          <p:txBody>
            <a:bodyPr wrap="none" anchor="ctr"/>
            <a:lstStyle/>
            <a:p>
              <a:endParaRPr lang="en-US" sz="4000">
                <a:latin typeface="Comic Sans MS" pitchFamily="66" charset="0"/>
              </a:endParaRPr>
            </a:p>
          </p:txBody>
        </p:sp>
      </p:grpSp>
      <p:sp>
        <p:nvSpPr>
          <p:cNvPr id="49184" name="Text Box 32"/>
          <p:cNvSpPr txBox="1">
            <a:spLocks noChangeArrowheads="1"/>
          </p:cNvSpPr>
          <p:nvPr/>
        </p:nvSpPr>
        <p:spPr bwMode="auto">
          <a:xfrm>
            <a:off x="4038600" y="3505200"/>
            <a:ext cx="469900" cy="762000"/>
          </a:xfrm>
          <a:prstGeom prst="rect">
            <a:avLst/>
          </a:prstGeom>
          <a:noFill/>
          <a:ln w="9525">
            <a:noFill/>
            <a:miter lim="800000"/>
            <a:headEnd/>
            <a:tailEnd/>
          </a:ln>
          <a:effectLst/>
        </p:spPr>
        <p:txBody>
          <a:bodyPr>
            <a:spAutoFit/>
          </a:bodyPr>
          <a:lstStyle/>
          <a:p>
            <a:r>
              <a:rPr lang="en-US" sz="4400">
                <a:latin typeface="Comic Sans MS" pitchFamily="66"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9176"/>
                                        </p:tgtEl>
                                        <p:attrNameLst>
                                          <p:attrName>style.visibility</p:attrName>
                                        </p:attrNameLst>
                                      </p:cBhvr>
                                      <p:to>
                                        <p:strVal val="visible"/>
                                      </p:to>
                                    </p:set>
                                    <p:anim calcmode="lin" valueType="num">
                                      <p:cBhvr additive="base">
                                        <p:cTn id="7" dur="500" fill="hold"/>
                                        <p:tgtEl>
                                          <p:spTgt spid="49176"/>
                                        </p:tgtEl>
                                        <p:attrNameLst>
                                          <p:attrName>ppt_x</p:attrName>
                                        </p:attrNameLst>
                                      </p:cBhvr>
                                      <p:tavLst>
                                        <p:tav tm="0">
                                          <p:val>
                                            <p:strVal val="0-#ppt_w/2"/>
                                          </p:val>
                                        </p:tav>
                                        <p:tav tm="100000">
                                          <p:val>
                                            <p:strVal val="#ppt_x"/>
                                          </p:val>
                                        </p:tav>
                                      </p:tavLst>
                                    </p:anim>
                                    <p:anim calcmode="lin" valueType="num">
                                      <p:cBhvr additive="base">
                                        <p:cTn id="8" dur="500" fill="hold"/>
                                        <p:tgtEl>
                                          <p:spTgt spid="4917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9183"/>
                                        </p:tgtEl>
                                        <p:attrNameLst>
                                          <p:attrName>style.visibility</p:attrName>
                                        </p:attrNameLst>
                                      </p:cBhvr>
                                      <p:to>
                                        <p:strVal val="visible"/>
                                      </p:to>
                                    </p:set>
                                    <p:anim calcmode="lin" valueType="num">
                                      <p:cBhvr additive="base">
                                        <p:cTn id="13" dur="500" fill="hold"/>
                                        <p:tgtEl>
                                          <p:spTgt spid="49183"/>
                                        </p:tgtEl>
                                        <p:attrNameLst>
                                          <p:attrName>ppt_x</p:attrName>
                                        </p:attrNameLst>
                                      </p:cBhvr>
                                      <p:tavLst>
                                        <p:tav tm="0">
                                          <p:val>
                                            <p:strVal val="0-#ppt_w/2"/>
                                          </p:val>
                                        </p:tav>
                                        <p:tav tm="100000">
                                          <p:val>
                                            <p:strVal val="#ppt_x"/>
                                          </p:val>
                                        </p:tav>
                                      </p:tavLst>
                                    </p:anim>
                                    <p:anim calcmode="lin" valueType="num">
                                      <p:cBhvr additive="base">
                                        <p:cTn id="14" dur="500" fill="hold"/>
                                        <p:tgtEl>
                                          <p:spTgt spid="4918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76"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0" y="304800"/>
            <a:ext cx="7848600" cy="1600200"/>
          </a:xfrm>
        </p:spPr>
        <p:txBody>
          <a:bodyPr/>
          <a:lstStyle/>
          <a:p>
            <a:pPr lvl="1">
              <a:buFont typeface="Wingdings" pitchFamily="2" charset="2"/>
              <a:buNone/>
            </a:pPr>
            <a:r>
              <a:rPr lang="en-US">
                <a:latin typeface="Comic Sans MS" pitchFamily="66" charset="0"/>
              </a:rPr>
              <a:t>#2  </a:t>
            </a:r>
            <a:r>
              <a:rPr lang="en-US" u="sng">
                <a:latin typeface="Comic Sans MS" pitchFamily="66" charset="0"/>
              </a:rPr>
              <a:t>Force equal Mass times Acceleration</a:t>
            </a:r>
          </a:p>
          <a:p>
            <a:pPr algn="ctr">
              <a:buFont typeface="Wingdings" pitchFamily="2" charset="2"/>
              <a:buChar char="q"/>
            </a:pPr>
            <a:endParaRPr lang="en-US" sz="2800">
              <a:latin typeface="Comic Sans MS" pitchFamily="66" charset="0"/>
            </a:endParaRPr>
          </a:p>
        </p:txBody>
      </p:sp>
      <p:sp>
        <p:nvSpPr>
          <p:cNvPr id="44037" name="Rectangle 5"/>
          <p:cNvSpPr>
            <a:spLocks noChangeArrowheads="1"/>
          </p:cNvSpPr>
          <p:nvPr/>
        </p:nvSpPr>
        <p:spPr bwMode="auto">
          <a:xfrm>
            <a:off x="3276600" y="2514600"/>
            <a:ext cx="1439863" cy="579438"/>
          </a:xfrm>
          <a:prstGeom prst="rect">
            <a:avLst/>
          </a:prstGeom>
          <a:noFill/>
          <a:ln w="9525">
            <a:noFill/>
            <a:miter lim="800000"/>
            <a:headEnd/>
            <a:tailEnd/>
          </a:ln>
          <a:effectLst/>
        </p:spPr>
        <p:txBody>
          <a:bodyPr wrap="none">
            <a:spAutoFit/>
          </a:bodyPr>
          <a:lstStyle/>
          <a:p>
            <a:pPr algn="l"/>
            <a:r>
              <a:rPr lang="en-US" sz="3200" b="1">
                <a:effectLst>
                  <a:outerShdw blurRad="38100" dist="38100" dir="2700000" algn="tl">
                    <a:srgbClr val="C0C0C0"/>
                  </a:outerShdw>
                </a:effectLst>
                <a:latin typeface="Comic Sans MS" pitchFamily="66" charset="0"/>
              </a:rPr>
              <a:t>F=M a</a:t>
            </a:r>
          </a:p>
        </p:txBody>
      </p:sp>
      <p:grpSp>
        <p:nvGrpSpPr>
          <p:cNvPr id="44053" name="Group 21"/>
          <p:cNvGrpSpPr>
            <a:grpSpLocks/>
          </p:cNvGrpSpPr>
          <p:nvPr/>
        </p:nvGrpSpPr>
        <p:grpSpPr bwMode="auto">
          <a:xfrm>
            <a:off x="838200" y="1219200"/>
            <a:ext cx="7391400" cy="990600"/>
            <a:chOff x="480" y="2544"/>
            <a:chExt cx="4656" cy="624"/>
          </a:xfrm>
        </p:grpSpPr>
        <p:grpSp>
          <p:nvGrpSpPr>
            <p:cNvPr id="44040" name="Group 8"/>
            <p:cNvGrpSpPr>
              <a:grpSpLocks/>
            </p:cNvGrpSpPr>
            <p:nvPr/>
          </p:nvGrpSpPr>
          <p:grpSpPr bwMode="auto">
            <a:xfrm>
              <a:off x="3984" y="2544"/>
              <a:ext cx="1152" cy="624"/>
              <a:chOff x="2208" y="1776"/>
              <a:chExt cx="1152" cy="624"/>
            </a:xfrm>
          </p:grpSpPr>
          <p:sp>
            <p:nvSpPr>
              <p:cNvPr id="44041" name="AutoShape 9"/>
              <p:cNvSpPr>
                <a:spLocks noChangeArrowheads="1"/>
              </p:cNvSpPr>
              <p:nvPr/>
            </p:nvSpPr>
            <p:spPr bwMode="auto">
              <a:xfrm>
                <a:off x="2208" y="1776"/>
                <a:ext cx="1152" cy="624"/>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noFill/>
              <a:ln w="9525">
                <a:solidFill>
                  <a:schemeClr val="tx1"/>
                </a:solidFill>
                <a:miter lim="800000"/>
                <a:headEnd/>
                <a:tailEnd/>
              </a:ln>
              <a:effectLst/>
            </p:spPr>
            <p:txBody>
              <a:bodyPr wrap="none" anchor="ctr"/>
              <a:lstStyle/>
              <a:p>
                <a:endParaRPr lang="en-US"/>
              </a:p>
            </p:txBody>
          </p:sp>
          <p:sp>
            <p:nvSpPr>
              <p:cNvPr id="44042" name="Text Box 10"/>
              <p:cNvSpPr txBox="1">
                <a:spLocks noChangeArrowheads="1"/>
              </p:cNvSpPr>
              <p:nvPr/>
            </p:nvSpPr>
            <p:spPr bwMode="auto">
              <a:xfrm>
                <a:off x="2352" y="1968"/>
                <a:ext cx="968" cy="231"/>
              </a:xfrm>
              <a:prstGeom prst="rect">
                <a:avLst/>
              </a:prstGeom>
              <a:noFill/>
              <a:ln w="9525">
                <a:noFill/>
                <a:miter lim="800000"/>
                <a:headEnd/>
                <a:tailEnd/>
              </a:ln>
              <a:effectLst/>
            </p:spPr>
            <p:txBody>
              <a:bodyPr wrap="none">
                <a:spAutoFit/>
              </a:bodyPr>
              <a:lstStyle/>
              <a:p>
                <a:r>
                  <a:rPr lang="en-US" sz="1800">
                    <a:latin typeface="Comic Sans MS" pitchFamily="66" charset="0"/>
                  </a:rPr>
                  <a:t>Acceleration</a:t>
                </a:r>
              </a:p>
            </p:txBody>
          </p:sp>
        </p:grpSp>
        <p:grpSp>
          <p:nvGrpSpPr>
            <p:cNvPr id="44043" name="Group 11"/>
            <p:cNvGrpSpPr>
              <a:grpSpLocks/>
            </p:cNvGrpSpPr>
            <p:nvPr/>
          </p:nvGrpSpPr>
          <p:grpSpPr bwMode="auto">
            <a:xfrm>
              <a:off x="2592" y="2592"/>
              <a:ext cx="576" cy="530"/>
              <a:chOff x="672" y="2832"/>
              <a:chExt cx="576" cy="530"/>
            </a:xfrm>
          </p:grpSpPr>
          <p:sp>
            <p:nvSpPr>
              <p:cNvPr id="44044" name="Oval 12"/>
              <p:cNvSpPr>
                <a:spLocks noChangeArrowheads="1"/>
              </p:cNvSpPr>
              <p:nvPr/>
            </p:nvSpPr>
            <p:spPr bwMode="auto">
              <a:xfrm>
                <a:off x="672" y="2832"/>
                <a:ext cx="576" cy="530"/>
              </a:xfrm>
              <a:prstGeom prst="ellipse">
                <a:avLst/>
              </a:prstGeom>
              <a:noFill/>
              <a:ln w="9525">
                <a:solidFill>
                  <a:schemeClr val="tx1"/>
                </a:solidFill>
                <a:round/>
                <a:headEnd/>
                <a:tailEnd/>
              </a:ln>
              <a:effectLst/>
            </p:spPr>
            <p:txBody>
              <a:bodyPr wrap="none" anchor="ctr"/>
              <a:lstStyle/>
              <a:p>
                <a:endParaRPr lang="en-US"/>
              </a:p>
            </p:txBody>
          </p:sp>
          <p:sp>
            <p:nvSpPr>
              <p:cNvPr id="44045" name="Text Box 13"/>
              <p:cNvSpPr txBox="1">
                <a:spLocks noChangeArrowheads="1"/>
              </p:cNvSpPr>
              <p:nvPr/>
            </p:nvSpPr>
            <p:spPr bwMode="auto">
              <a:xfrm>
                <a:off x="816" y="2976"/>
                <a:ext cx="287" cy="288"/>
              </a:xfrm>
              <a:prstGeom prst="rect">
                <a:avLst/>
              </a:prstGeom>
              <a:noFill/>
              <a:ln w="9525">
                <a:noFill/>
                <a:miter lim="800000"/>
                <a:headEnd/>
                <a:tailEnd/>
              </a:ln>
              <a:effectLst/>
            </p:spPr>
            <p:txBody>
              <a:bodyPr wrap="none">
                <a:spAutoFit/>
              </a:bodyPr>
              <a:lstStyle/>
              <a:p>
                <a:r>
                  <a:rPr lang="en-US">
                    <a:latin typeface="Times New Roman" pitchFamily="18" charset="0"/>
                  </a:rPr>
                  <a:t>M</a:t>
                </a:r>
              </a:p>
            </p:txBody>
          </p:sp>
        </p:grpSp>
        <p:sp>
          <p:nvSpPr>
            <p:cNvPr id="44049" name="AutoShape 17"/>
            <p:cNvSpPr>
              <a:spLocks noChangeArrowheads="1"/>
            </p:cNvSpPr>
            <p:nvPr/>
          </p:nvSpPr>
          <p:spPr bwMode="auto">
            <a:xfrm>
              <a:off x="480" y="2592"/>
              <a:ext cx="1008" cy="528"/>
            </a:xfrm>
            <a:prstGeom prst="rightArrowCallout">
              <a:avLst>
                <a:gd name="adj1" fmla="val 25000"/>
                <a:gd name="adj2" fmla="val 25000"/>
                <a:gd name="adj3" fmla="val 31818"/>
                <a:gd name="adj4" fmla="val 66667"/>
              </a:avLst>
            </a:prstGeom>
            <a:noFill/>
            <a:ln w="9525">
              <a:solidFill>
                <a:schemeClr val="tx1"/>
              </a:solidFill>
              <a:miter lim="800000"/>
              <a:headEnd/>
              <a:tailEnd/>
            </a:ln>
            <a:effectLst/>
          </p:spPr>
          <p:txBody>
            <a:bodyPr wrap="none" anchor="ctr"/>
            <a:lstStyle/>
            <a:p>
              <a:r>
                <a:rPr lang="en-US">
                  <a:latin typeface="Comic Sans MS" pitchFamily="66" charset="0"/>
                </a:rPr>
                <a:t>FORCE</a:t>
              </a:r>
            </a:p>
          </p:txBody>
        </p:sp>
        <p:sp>
          <p:nvSpPr>
            <p:cNvPr id="44050" name="Text Box 18"/>
            <p:cNvSpPr txBox="1">
              <a:spLocks noChangeArrowheads="1"/>
            </p:cNvSpPr>
            <p:nvPr/>
          </p:nvSpPr>
          <p:spPr bwMode="auto">
            <a:xfrm>
              <a:off x="1680" y="2640"/>
              <a:ext cx="635" cy="480"/>
            </a:xfrm>
            <a:prstGeom prst="rect">
              <a:avLst/>
            </a:prstGeom>
            <a:noFill/>
            <a:ln w="9525">
              <a:noFill/>
              <a:miter lim="800000"/>
              <a:headEnd/>
              <a:tailEnd/>
            </a:ln>
            <a:effectLst/>
          </p:spPr>
          <p:txBody>
            <a:bodyPr>
              <a:spAutoFit/>
            </a:bodyPr>
            <a:lstStyle/>
            <a:p>
              <a:r>
                <a:rPr lang="en-US" sz="4400">
                  <a:latin typeface="Comic Sans MS" pitchFamily="66" charset="0"/>
                </a:rPr>
                <a:t>=</a:t>
              </a:r>
            </a:p>
          </p:txBody>
        </p:sp>
        <p:sp>
          <p:nvSpPr>
            <p:cNvPr id="44051" name="Text Box 19"/>
            <p:cNvSpPr txBox="1">
              <a:spLocks noChangeArrowheads="1"/>
            </p:cNvSpPr>
            <p:nvPr/>
          </p:nvSpPr>
          <p:spPr bwMode="auto">
            <a:xfrm>
              <a:off x="3408" y="2736"/>
              <a:ext cx="255" cy="288"/>
            </a:xfrm>
            <a:prstGeom prst="rect">
              <a:avLst/>
            </a:prstGeom>
            <a:noFill/>
            <a:ln w="9525">
              <a:noFill/>
              <a:miter lim="800000"/>
              <a:headEnd/>
              <a:tailEnd/>
            </a:ln>
            <a:effectLst/>
          </p:spPr>
          <p:txBody>
            <a:bodyPr wrap="none">
              <a:spAutoFit/>
            </a:bodyPr>
            <a:lstStyle/>
            <a:p>
              <a:r>
                <a:rPr lang="en-US">
                  <a:latin typeface="Comic Sans MS" pitchFamily="66" charset="0"/>
                </a:rPr>
                <a:t>X</a:t>
              </a:r>
            </a:p>
          </p:txBody>
        </p:sp>
      </p:grpSp>
      <p:grpSp>
        <p:nvGrpSpPr>
          <p:cNvPr id="44057" name="Group 25"/>
          <p:cNvGrpSpPr>
            <a:grpSpLocks/>
          </p:cNvGrpSpPr>
          <p:nvPr/>
        </p:nvGrpSpPr>
        <p:grpSpPr bwMode="auto">
          <a:xfrm>
            <a:off x="0" y="4191000"/>
            <a:ext cx="8967788" cy="1949450"/>
            <a:chOff x="0" y="2208"/>
            <a:chExt cx="5649" cy="1228"/>
          </a:xfrm>
        </p:grpSpPr>
        <p:sp>
          <p:nvSpPr>
            <p:cNvPr id="44054" name="Text Box 22"/>
            <p:cNvSpPr txBox="1">
              <a:spLocks noChangeArrowheads="1"/>
            </p:cNvSpPr>
            <p:nvPr/>
          </p:nvSpPr>
          <p:spPr bwMode="auto">
            <a:xfrm>
              <a:off x="0" y="2208"/>
              <a:ext cx="5649" cy="288"/>
            </a:xfrm>
            <a:prstGeom prst="rect">
              <a:avLst/>
            </a:prstGeom>
            <a:noFill/>
            <a:ln w="9525">
              <a:noFill/>
              <a:miter lim="800000"/>
              <a:headEnd/>
              <a:tailEnd/>
            </a:ln>
            <a:effectLst/>
          </p:spPr>
          <p:txBody>
            <a:bodyPr wrap="none">
              <a:spAutoFit/>
            </a:bodyPr>
            <a:lstStyle/>
            <a:p>
              <a:pPr algn="l"/>
              <a:r>
                <a:rPr lang="en-US" b="1">
                  <a:latin typeface="Comic Sans MS" pitchFamily="66" charset="0"/>
                </a:rPr>
                <a:t>NEWTON</a:t>
              </a:r>
              <a:r>
                <a:rPr lang="en-US">
                  <a:latin typeface="Comic Sans MS" pitchFamily="66" charset="0"/>
                </a:rPr>
                <a:t>: Unit of force= mass (kg) times acceleration (m/s</a:t>
              </a:r>
              <a:r>
                <a:rPr lang="en-US" baseline="30000">
                  <a:latin typeface="Comic Sans MS" pitchFamily="66" charset="0"/>
                </a:rPr>
                <a:t>2</a:t>
              </a:r>
              <a:r>
                <a:rPr lang="en-US">
                  <a:latin typeface="Comic Sans MS" pitchFamily="66" charset="0"/>
                </a:rPr>
                <a:t>)</a:t>
              </a:r>
            </a:p>
          </p:txBody>
        </p:sp>
        <p:graphicFrame>
          <p:nvGraphicFramePr>
            <p:cNvPr id="44055" name="Object 23"/>
            <p:cNvGraphicFramePr>
              <a:graphicFrameLocks noChangeAspect="1"/>
            </p:cNvGraphicFramePr>
            <p:nvPr/>
          </p:nvGraphicFramePr>
          <p:xfrm>
            <a:off x="2544" y="2688"/>
            <a:ext cx="724" cy="748"/>
          </p:xfrm>
          <a:graphic>
            <a:graphicData uri="http://schemas.openxmlformats.org/presentationml/2006/ole">
              <p:oleObj spid="_x0000_s44055" name="Equation" r:id="rId3" imgW="380835" imgH="393529" progId="Equation.3">
                <p:embed/>
              </p:oleObj>
            </a:graphicData>
          </a:graphic>
        </p:graphicFrame>
        <p:sp>
          <p:nvSpPr>
            <p:cNvPr id="44056" name="Text Box 24"/>
            <p:cNvSpPr txBox="1">
              <a:spLocks noChangeArrowheads="1"/>
            </p:cNvSpPr>
            <p:nvPr/>
          </p:nvSpPr>
          <p:spPr bwMode="auto">
            <a:xfrm>
              <a:off x="1680" y="2928"/>
              <a:ext cx="567" cy="288"/>
            </a:xfrm>
            <a:prstGeom prst="rect">
              <a:avLst/>
            </a:prstGeom>
            <a:noFill/>
            <a:ln w="9525">
              <a:noFill/>
              <a:miter lim="800000"/>
              <a:headEnd/>
              <a:tailEnd/>
            </a:ln>
            <a:effectLst/>
          </p:spPr>
          <p:txBody>
            <a:bodyPr wrap="none">
              <a:spAutoFit/>
            </a:bodyPr>
            <a:lstStyle/>
            <a:p>
              <a:r>
                <a:rPr lang="en-US">
                  <a:latin typeface="Comic Sans MS" pitchFamily="66" charset="0"/>
                </a:rPr>
                <a:t>1 N =</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40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44053"/>
                                        </p:tgtEl>
                                        <p:attrNameLst>
                                          <p:attrName>style.visibility</p:attrName>
                                        </p:attrNameLst>
                                      </p:cBhvr>
                                      <p:to>
                                        <p:strVal val="visible"/>
                                      </p:to>
                                    </p:set>
                                    <p:animEffect transition="in" filter="dissolve">
                                      <p:cBhvr>
                                        <p:cTn id="11" dur="500"/>
                                        <p:tgtEl>
                                          <p:spTgt spid="44053"/>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499"/>
                                          </p:stCondLst>
                                        </p:cTn>
                                        <p:tgtEl>
                                          <p:spTgt spid="440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0"/>
            <a:ext cx="7772400" cy="1143000"/>
          </a:xfrm>
        </p:spPr>
        <p:txBody>
          <a:bodyPr/>
          <a:lstStyle/>
          <a:p>
            <a:r>
              <a:rPr lang="en-US" sz="4800" u="sng">
                <a:latin typeface="Impact" pitchFamily="34" charset="0"/>
              </a:rPr>
              <a:t>INTRODUCTION</a:t>
            </a:r>
          </a:p>
        </p:txBody>
      </p:sp>
      <p:sp>
        <p:nvSpPr>
          <p:cNvPr id="6147" name="Rectangle 3"/>
          <p:cNvSpPr>
            <a:spLocks noGrp="1" noChangeArrowheads="1"/>
          </p:cNvSpPr>
          <p:nvPr>
            <p:ph type="body" idx="1"/>
          </p:nvPr>
        </p:nvSpPr>
        <p:spPr>
          <a:xfrm>
            <a:off x="0" y="1066800"/>
            <a:ext cx="9144000" cy="4114800"/>
          </a:xfrm>
        </p:spPr>
        <p:txBody>
          <a:bodyPr/>
          <a:lstStyle/>
          <a:p>
            <a:r>
              <a:rPr lang="en-US" sz="1800"/>
              <a:t>The purpose of this class is to introduce to you various different topics in the field of physics.  I wish to expose you, as artists, to the Worldview that we physicists have and hopefully inspire you to look at Nature using both your Creative and Causal minds.  The course outline is flexible for the most part, though I will ensure that we cover all the major areas of physics.  The first section is a Historical and Personal account of physics.  Here we see physics develop through the ages and we see the people that were behind these discoveries.  We then delve deeper into the different areas of physics.</a:t>
            </a:r>
          </a:p>
          <a:p>
            <a:pPr>
              <a:buFontTx/>
              <a:buNone/>
            </a:pPr>
            <a:endParaRPr lang="en-US" sz="1800"/>
          </a:p>
          <a:p>
            <a:pPr>
              <a:buFontTx/>
              <a:buNone/>
            </a:pPr>
            <a:r>
              <a:rPr lang="en-US" sz="1800"/>
              <a:t>	Ultimately,  Physics is a global representation of our world.  It is the sum total of the all the observations that we can repeat.  It represents a common language, but it is not truth, nor is it infallible. Through the ages, we see physics more fully representing the finer details of our natural reality, and thus changing.  </a:t>
            </a:r>
          </a:p>
          <a:p>
            <a:pPr>
              <a:buFontTx/>
              <a:buNone/>
            </a:pPr>
            <a:r>
              <a:rPr lang="en-US" sz="1800"/>
              <a:t>	I think that Art is similar or at least dual to Physics.  Where Physics represents the world’s view, one shared by many people, Art is more of a personal view, shared by few or even just one.  Yet they are both representations; they both describe something that the Artist or Physicist sees, feels, or intuits. </a:t>
            </a:r>
          </a:p>
          <a:p>
            <a:pPr>
              <a:buFontTx/>
              <a:buNone/>
            </a:pPr>
            <a:r>
              <a:rPr lang="en-US" sz="1800"/>
              <a:t>	I am excited to see the blending of the Global nature of Physics with the Personal (Local) nature of Art and to see what comes of it.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0" y="228600"/>
            <a:ext cx="9144000" cy="838200"/>
          </a:xfrm>
        </p:spPr>
        <p:txBody>
          <a:bodyPr/>
          <a:lstStyle/>
          <a:p>
            <a:pPr>
              <a:buFontTx/>
              <a:buNone/>
            </a:pPr>
            <a:r>
              <a:rPr lang="en-US" sz="2800">
                <a:latin typeface="Comic Sans MS" pitchFamily="66" charset="0"/>
              </a:rPr>
              <a:t>#3 </a:t>
            </a:r>
            <a:r>
              <a:rPr lang="en-US" sz="2800" u="sng">
                <a:latin typeface="Comic Sans MS" pitchFamily="66" charset="0"/>
              </a:rPr>
              <a:t>For every action there is an equal and opposite  </a:t>
            </a:r>
            <a:r>
              <a:rPr lang="en-US" sz="2800">
                <a:latin typeface="Comic Sans MS" pitchFamily="66" charset="0"/>
              </a:rPr>
              <a:t>	</a:t>
            </a:r>
            <a:r>
              <a:rPr lang="en-US" sz="2800" u="sng">
                <a:latin typeface="Comic Sans MS" pitchFamily="66" charset="0"/>
              </a:rPr>
              <a:t>reaction</a:t>
            </a:r>
          </a:p>
        </p:txBody>
      </p:sp>
      <p:grpSp>
        <p:nvGrpSpPr>
          <p:cNvPr id="41002" name="Group 42"/>
          <p:cNvGrpSpPr>
            <a:grpSpLocks/>
          </p:cNvGrpSpPr>
          <p:nvPr/>
        </p:nvGrpSpPr>
        <p:grpSpPr bwMode="auto">
          <a:xfrm>
            <a:off x="838200" y="2362200"/>
            <a:ext cx="4495800" cy="1854200"/>
            <a:chOff x="1200" y="1344"/>
            <a:chExt cx="2832" cy="1168"/>
          </a:xfrm>
        </p:grpSpPr>
        <p:pic>
          <p:nvPicPr>
            <p:cNvPr id="40988" name="Picture 28" descr="j0301432"/>
            <p:cNvPicPr>
              <a:picLocks noChangeAspect="1" noChangeArrowheads="1"/>
            </p:cNvPicPr>
            <p:nvPr/>
          </p:nvPicPr>
          <p:blipFill>
            <a:blip r:embed="rId2"/>
            <a:srcRect/>
            <a:stretch>
              <a:fillRect/>
            </a:stretch>
          </p:blipFill>
          <p:spPr bwMode="auto">
            <a:xfrm>
              <a:off x="2016" y="1344"/>
              <a:ext cx="1234" cy="1168"/>
            </a:xfrm>
            <a:prstGeom prst="rect">
              <a:avLst/>
            </a:prstGeom>
            <a:noFill/>
          </p:spPr>
        </p:pic>
        <p:sp>
          <p:nvSpPr>
            <p:cNvPr id="40989" name="Line 29"/>
            <p:cNvSpPr>
              <a:spLocks noChangeShapeType="1"/>
            </p:cNvSpPr>
            <p:nvPr/>
          </p:nvSpPr>
          <p:spPr bwMode="auto">
            <a:xfrm>
              <a:off x="1200" y="2448"/>
              <a:ext cx="2832" cy="0"/>
            </a:xfrm>
            <a:prstGeom prst="line">
              <a:avLst/>
            </a:prstGeom>
            <a:noFill/>
            <a:ln w="9525">
              <a:solidFill>
                <a:schemeClr val="tx1"/>
              </a:solidFill>
              <a:round/>
              <a:headEnd/>
              <a:tailEnd/>
            </a:ln>
            <a:effectLst/>
          </p:spPr>
          <p:txBody>
            <a:bodyPr wrap="none" anchor="ctr"/>
            <a:lstStyle/>
            <a:p>
              <a:endParaRPr lang="en-US"/>
            </a:p>
          </p:txBody>
        </p:sp>
      </p:grpSp>
      <p:grpSp>
        <p:nvGrpSpPr>
          <p:cNvPr id="41004" name="Group 44"/>
          <p:cNvGrpSpPr>
            <a:grpSpLocks/>
          </p:cNvGrpSpPr>
          <p:nvPr/>
        </p:nvGrpSpPr>
        <p:grpSpPr bwMode="auto">
          <a:xfrm>
            <a:off x="1219200" y="2209800"/>
            <a:ext cx="3657600" cy="1905000"/>
            <a:chOff x="1440" y="1248"/>
            <a:chExt cx="2304" cy="1200"/>
          </a:xfrm>
        </p:grpSpPr>
        <p:sp>
          <p:nvSpPr>
            <p:cNvPr id="40965" name="AutoShape 5"/>
            <p:cNvSpPr>
              <a:spLocks noChangeArrowheads="1"/>
            </p:cNvSpPr>
            <p:nvPr/>
          </p:nvSpPr>
          <p:spPr bwMode="auto">
            <a:xfrm rot="5386490">
              <a:off x="2880" y="1584"/>
              <a:ext cx="1200" cy="528"/>
            </a:xfrm>
            <a:prstGeom prst="rightArrowCallout">
              <a:avLst>
                <a:gd name="adj1" fmla="val 25000"/>
                <a:gd name="adj2" fmla="val 25000"/>
                <a:gd name="adj3" fmla="val 37879"/>
                <a:gd name="adj4" fmla="val 66667"/>
              </a:avLst>
            </a:prstGeom>
            <a:noFill/>
            <a:ln w="9525">
              <a:solidFill>
                <a:schemeClr val="tx1"/>
              </a:solidFill>
              <a:miter lim="800000"/>
              <a:headEnd/>
              <a:tailEnd/>
            </a:ln>
            <a:effectLst/>
          </p:spPr>
          <p:txBody>
            <a:bodyPr wrap="none" anchor="ctr"/>
            <a:lstStyle/>
            <a:p>
              <a:r>
                <a:rPr lang="en-US">
                  <a:latin typeface="Comic Sans MS" pitchFamily="66" charset="0"/>
                </a:rPr>
                <a:t>WEIGHT</a:t>
              </a:r>
            </a:p>
          </p:txBody>
        </p:sp>
        <p:sp>
          <p:nvSpPr>
            <p:cNvPr id="40990" name="AutoShape 30"/>
            <p:cNvSpPr>
              <a:spLocks noChangeArrowheads="1"/>
            </p:cNvSpPr>
            <p:nvPr/>
          </p:nvSpPr>
          <p:spPr bwMode="auto">
            <a:xfrm rot="5380834">
              <a:off x="1104" y="1584"/>
              <a:ext cx="1200" cy="528"/>
            </a:xfrm>
            <a:prstGeom prst="rightArrowCallout">
              <a:avLst>
                <a:gd name="adj1" fmla="val 25000"/>
                <a:gd name="adj2" fmla="val 25000"/>
                <a:gd name="adj3" fmla="val 37879"/>
                <a:gd name="adj4" fmla="val 66667"/>
              </a:avLst>
            </a:prstGeom>
            <a:noFill/>
            <a:ln w="9525">
              <a:solidFill>
                <a:schemeClr val="tx1"/>
              </a:solidFill>
              <a:miter lim="800000"/>
              <a:headEnd/>
              <a:tailEnd/>
            </a:ln>
            <a:effectLst/>
          </p:spPr>
          <p:txBody>
            <a:bodyPr wrap="none" anchor="ctr"/>
            <a:lstStyle/>
            <a:p>
              <a:r>
                <a:rPr lang="en-US">
                  <a:latin typeface="Comic Sans MS" pitchFamily="66" charset="0"/>
                </a:rPr>
                <a:t>WEIGHT</a:t>
              </a:r>
            </a:p>
          </p:txBody>
        </p:sp>
      </p:grpSp>
      <p:grpSp>
        <p:nvGrpSpPr>
          <p:cNvPr id="40995" name="Group 35"/>
          <p:cNvGrpSpPr>
            <a:grpSpLocks/>
          </p:cNvGrpSpPr>
          <p:nvPr/>
        </p:nvGrpSpPr>
        <p:grpSpPr bwMode="auto">
          <a:xfrm>
            <a:off x="1981200" y="4114800"/>
            <a:ext cx="1828800" cy="1676400"/>
            <a:chOff x="1680" y="2928"/>
            <a:chExt cx="1152" cy="1056"/>
          </a:xfrm>
        </p:grpSpPr>
        <p:sp>
          <p:nvSpPr>
            <p:cNvPr id="40966" name="AutoShape 6"/>
            <p:cNvSpPr>
              <a:spLocks noChangeArrowheads="1"/>
            </p:cNvSpPr>
            <p:nvPr/>
          </p:nvSpPr>
          <p:spPr bwMode="auto">
            <a:xfrm rot="5400000">
              <a:off x="2040" y="3192"/>
              <a:ext cx="1056" cy="528"/>
            </a:xfrm>
            <a:prstGeom prst="leftArrowCallout">
              <a:avLst>
                <a:gd name="adj1" fmla="val 25000"/>
                <a:gd name="adj2" fmla="val 25000"/>
                <a:gd name="adj3" fmla="val 33333"/>
                <a:gd name="adj4" fmla="val 66667"/>
              </a:avLst>
            </a:prstGeom>
            <a:noFill/>
            <a:ln w="9525">
              <a:solidFill>
                <a:schemeClr val="tx1"/>
              </a:solidFill>
              <a:miter lim="800000"/>
              <a:headEnd/>
              <a:tailEnd/>
            </a:ln>
            <a:effectLst/>
          </p:spPr>
          <p:txBody>
            <a:bodyPr wrap="none" anchor="ctr"/>
            <a:lstStyle/>
            <a:p>
              <a:r>
                <a:rPr lang="en-US">
                  <a:latin typeface="Comic Sans MS" pitchFamily="66" charset="0"/>
                </a:rPr>
                <a:t>FORCE</a:t>
              </a:r>
            </a:p>
          </p:txBody>
        </p:sp>
        <p:sp>
          <p:nvSpPr>
            <p:cNvPr id="40991" name="AutoShape 31"/>
            <p:cNvSpPr>
              <a:spLocks noChangeArrowheads="1"/>
            </p:cNvSpPr>
            <p:nvPr/>
          </p:nvSpPr>
          <p:spPr bwMode="auto">
            <a:xfrm rot="5400000">
              <a:off x="1416" y="3192"/>
              <a:ext cx="1056" cy="528"/>
            </a:xfrm>
            <a:prstGeom prst="leftArrowCallout">
              <a:avLst>
                <a:gd name="adj1" fmla="val 25000"/>
                <a:gd name="adj2" fmla="val 25000"/>
                <a:gd name="adj3" fmla="val 33333"/>
                <a:gd name="adj4" fmla="val 66667"/>
              </a:avLst>
            </a:prstGeom>
            <a:noFill/>
            <a:ln w="9525">
              <a:solidFill>
                <a:schemeClr val="tx1"/>
              </a:solidFill>
              <a:miter lim="800000"/>
              <a:headEnd/>
              <a:tailEnd/>
            </a:ln>
            <a:effectLst/>
          </p:spPr>
          <p:txBody>
            <a:bodyPr wrap="none" anchor="ctr"/>
            <a:lstStyle/>
            <a:p>
              <a:r>
                <a:rPr lang="en-US">
                  <a:latin typeface="Comic Sans MS" pitchFamily="66" charset="0"/>
                </a:rPr>
                <a:t>FORCE</a:t>
              </a:r>
            </a:p>
          </p:txBody>
        </p:sp>
      </p:grpSp>
      <p:sp>
        <p:nvSpPr>
          <p:cNvPr id="41005" name="Text Box 45"/>
          <p:cNvSpPr txBox="1">
            <a:spLocks noChangeArrowheads="1"/>
          </p:cNvSpPr>
          <p:nvPr/>
        </p:nvSpPr>
        <p:spPr bwMode="auto">
          <a:xfrm>
            <a:off x="5943600" y="3124200"/>
            <a:ext cx="2919413" cy="895350"/>
          </a:xfrm>
          <a:prstGeom prst="rect">
            <a:avLst/>
          </a:prstGeom>
          <a:noFill/>
          <a:ln w="9525">
            <a:noFill/>
            <a:miter lim="800000"/>
            <a:headEnd/>
            <a:tailEnd/>
          </a:ln>
          <a:effectLst/>
        </p:spPr>
        <p:txBody>
          <a:bodyPr wrap="none">
            <a:spAutoFit/>
          </a:bodyPr>
          <a:lstStyle/>
          <a:p>
            <a:pPr algn="l"/>
            <a:r>
              <a:rPr lang="en-US">
                <a:latin typeface="Comic Sans MS" pitchFamily="66" charset="0"/>
              </a:rPr>
              <a:t>Example of a Force</a:t>
            </a:r>
          </a:p>
          <a:p>
            <a:pPr algn="l"/>
            <a:r>
              <a:rPr lang="en-US">
                <a:latin typeface="Comic Sans MS" pitchFamily="66" charset="0"/>
              </a:rPr>
              <a:t>Pair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41004"/>
                                        </p:tgtEl>
                                        <p:attrNameLst>
                                          <p:attrName>style.visibility</p:attrName>
                                        </p:attrNameLst>
                                      </p:cBhvr>
                                      <p:to>
                                        <p:strVal val="visible"/>
                                      </p:to>
                                    </p:set>
                                    <p:anim calcmode="lin" valueType="num">
                                      <p:cBhvr additive="base">
                                        <p:cTn id="7" dur="500" fill="hold"/>
                                        <p:tgtEl>
                                          <p:spTgt spid="41004"/>
                                        </p:tgtEl>
                                        <p:attrNameLst>
                                          <p:attrName>ppt_x</p:attrName>
                                        </p:attrNameLst>
                                      </p:cBhvr>
                                      <p:tavLst>
                                        <p:tav tm="0">
                                          <p:val>
                                            <p:strVal val="#ppt_x"/>
                                          </p:val>
                                        </p:tav>
                                        <p:tav tm="100000">
                                          <p:val>
                                            <p:strVal val="#ppt_x"/>
                                          </p:val>
                                        </p:tav>
                                      </p:tavLst>
                                    </p:anim>
                                    <p:anim calcmode="lin" valueType="num">
                                      <p:cBhvr additive="base">
                                        <p:cTn id="8" dur="500" fill="hold"/>
                                        <p:tgtEl>
                                          <p:spTgt spid="4100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0995"/>
                                        </p:tgtEl>
                                        <p:attrNameLst>
                                          <p:attrName>style.visibility</p:attrName>
                                        </p:attrNameLst>
                                      </p:cBhvr>
                                      <p:to>
                                        <p:strVal val="visible"/>
                                      </p:to>
                                    </p:set>
                                    <p:anim calcmode="lin" valueType="num">
                                      <p:cBhvr additive="base">
                                        <p:cTn id="13" dur="500" fill="hold"/>
                                        <p:tgtEl>
                                          <p:spTgt spid="40995"/>
                                        </p:tgtEl>
                                        <p:attrNameLst>
                                          <p:attrName>ppt_x</p:attrName>
                                        </p:attrNameLst>
                                      </p:cBhvr>
                                      <p:tavLst>
                                        <p:tav tm="0">
                                          <p:val>
                                            <p:strVal val="#ppt_x"/>
                                          </p:val>
                                        </p:tav>
                                        <p:tav tm="100000">
                                          <p:val>
                                            <p:strVal val="#ppt_x"/>
                                          </p:val>
                                        </p:tav>
                                      </p:tavLst>
                                    </p:anim>
                                    <p:anim calcmode="lin" valueType="num">
                                      <p:cBhvr additive="base">
                                        <p:cTn id="14" dur="500" fill="hold"/>
                                        <p:tgtEl>
                                          <p:spTgt spid="409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5" name="Rectangle 7"/>
          <p:cNvSpPr>
            <a:spLocks noChangeArrowheads="1"/>
          </p:cNvSpPr>
          <p:nvPr/>
        </p:nvSpPr>
        <p:spPr bwMode="auto">
          <a:xfrm>
            <a:off x="0" y="152400"/>
            <a:ext cx="9144000" cy="838200"/>
          </a:xfrm>
          <a:prstGeom prst="rect">
            <a:avLst/>
          </a:prstGeom>
          <a:noFill/>
          <a:ln w="9525">
            <a:noFill/>
            <a:miter lim="800000"/>
            <a:headEnd/>
            <a:tailEnd/>
          </a:ln>
          <a:effectLst/>
        </p:spPr>
        <p:txBody>
          <a:bodyPr/>
          <a:lstStyle/>
          <a:p>
            <a:pPr marL="342900" indent="-342900" algn="l"/>
            <a:r>
              <a:rPr lang="en-US" sz="2800">
                <a:latin typeface="Comic Sans MS" pitchFamily="66" charset="0"/>
              </a:rPr>
              <a:t>#3 </a:t>
            </a:r>
            <a:r>
              <a:rPr lang="en-US" sz="2800" u="sng">
                <a:latin typeface="Comic Sans MS" pitchFamily="66" charset="0"/>
              </a:rPr>
              <a:t>For every action there is an equal and opposite </a:t>
            </a:r>
            <a:r>
              <a:rPr lang="en-US" sz="2800">
                <a:latin typeface="Comic Sans MS" pitchFamily="66" charset="0"/>
              </a:rPr>
              <a:t>	</a:t>
            </a:r>
            <a:r>
              <a:rPr lang="en-US" sz="2800" u="sng">
                <a:latin typeface="Comic Sans MS" pitchFamily="66" charset="0"/>
              </a:rPr>
              <a:t>reaction</a:t>
            </a:r>
          </a:p>
        </p:txBody>
      </p:sp>
      <p:pic>
        <p:nvPicPr>
          <p:cNvPr id="83974" name="Picture 6"/>
          <p:cNvPicPr>
            <a:picLocks noChangeAspect="1" noChangeArrowheads="1"/>
          </p:cNvPicPr>
          <p:nvPr/>
        </p:nvPicPr>
        <p:blipFill>
          <a:blip r:embed="rId2"/>
          <a:srcRect/>
          <a:stretch>
            <a:fillRect/>
          </a:stretch>
        </p:blipFill>
        <p:spPr bwMode="auto">
          <a:xfrm>
            <a:off x="3276600" y="2667000"/>
            <a:ext cx="2057400" cy="1978025"/>
          </a:xfrm>
          <a:prstGeom prst="rect">
            <a:avLst/>
          </a:prstGeom>
          <a:noFill/>
          <a:ln w="9525">
            <a:miter lim="800000"/>
            <a:headEnd/>
            <a:tailEnd/>
          </a:ln>
          <a:effectLst/>
        </p:spPr>
      </p:pic>
      <p:sp>
        <p:nvSpPr>
          <p:cNvPr id="83973" name="AutoShape 5"/>
          <p:cNvSpPr>
            <a:spLocks noChangeArrowheads="1"/>
          </p:cNvSpPr>
          <p:nvPr/>
        </p:nvSpPr>
        <p:spPr bwMode="auto">
          <a:xfrm rot="5386490">
            <a:off x="3505200" y="5257800"/>
            <a:ext cx="1905000" cy="838200"/>
          </a:xfrm>
          <a:prstGeom prst="rightArrowCallout">
            <a:avLst>
              <a:gd name="adj1" fmla="val 25000"/>
              <a:gd name="adj2" fmla="val 25000"/>
              <a:gd name="adj3" fmla="val 37879"/>
              <a:gd name="adj4" fmla="val 66667"/>
            </a:avLst>
          </a:prstGeom>
          <a:noFill/>
          <a:ln w="9525">
            <a:solidFill>
              <a:schemeClr val="tx1"/>
            </a:solidFill>
            <a:miter lim="800000"/>
            <a:headEnd/>
            <a:tailEnd/>
          </a:ln>
          <a:effectLst/>
        </p:spPr>
        <p:txBody>
          <a:bodyPr wrap="none" anchor="ctr"/>
          <a:lstStyle/>
          <a:p>
            <a:r>
              <a:rPr lang="en-US">
                <a:latin typeface="Comic Sans MS" pitchFamily="66" charset="0"/>
              </a:rPr>
              <a:t>WEIGHT</a:t>
            </a:r>
          </a:p>
        </p:txBody>
      </p:sp>
      <p:sp>
        <p:nvSpPr>
          <p:cNvPr id="83972" name="AutoShape 4"/>
          <p:cNvSpPr>
            <a:spLocks noChangeArrowheads="1"/>
          </p:cNvSpPr>
          <p:nvPr/>
        </p:nvSpPr>
        <p:spPr bwMode="auto">
          <a:xfrm rot="5372773">
            <a:off x="-33337" y="3694113"/>
            <a:ext cx="4114800" cy="1143000"/>
          </a:xfrm>
          <a:prstGeom prst="rightArrow">
            <a:avLst>
              <a:gd name="adj1" fmla="val 50000"/>
              <a:gd name="adj2" fmla="val 90000"/>
            </a:avLst>
          </a:prstGeom>
          <a:noFill/>
          <a:ln w="9525">
            <a:solidFill>
              <a:schemeClr val="tx1"/>
            </a:solidFill>
            <a:miter lim="800000"/>
            <a:headEnd/>
            <a:tailEnd/>
          </a:ln>
          <a:effectLst/>
        </p:spPr>
        <p:txBody>
          <a:bodyPr wrap="none" anchor="ctr"/>
          <a:lstStyle/>
          <a:p>
            <a:r>
              <a:rPr lang="en-US">
                <a:latin typeface="Comic Sans MS" pitchFamily="66" charset="0"/>
              </a:rPr>
              <a:t>VELOCITY</a:t>
            </a:r>
          </a:p>
        </p:txBody>
      </p:sp>
      <p:grpSp>
        <p:nvGrpSpPr>
          <p:cNvPr id="83969" name="Group 1"/>
          <p:cNvGrpSpPr>
            <a:grpSpLocks/>
          </p:cNvGrpSpPr>
          <p:nvPr/>
        </p:nvGrpSpPr>
        <p:grpSpPr bwMode="auto">
          <a:xfrm>
            <a:off x="1447800" y="914400"/>
            <a:ext cx="3429000" cy="3432175"/>
            <a:chOff x="912" y="576"/>
            <a:chExt cx="2160" cy="2162"/>
          </a:xfrm>
        </p:grpSpPr>
        <p:sp>
          <p:nvSpPr>
            <p:cNvPr id="83971" name="AutoShape 3"/>
            <p:cNvSpPr>
              <a:spLocks noChangeArrowheads="1"/>
            </p:cNvSpPr>
            <p:nvPr/>
          </p:nvSpPr>
          <p:spPr bwMode="auto">
            <a:xfrm rot="5400000">
              <a:off x="2280" y="840"/>
              <a:ext cx="1056" cy="528"/>
            </a:xfrm>
            <a:prstGeom prst="leftArrowCallout">
              <a:avLst>
                <a:gd name="adj1" fmla="val 25000"/>
                <a:gd name="adj2" fmla="val 25000"/>
                <a:gd name="adj3" fmla="val 33333"/>
                <a:gd name="adj4" fmla="val 66667"/>
              </a:avLst>
            </a:prstGeom>
            <a:noFill/>
            <a:ln w="9525">
              <a:solidFill>
                <a:schemeClr val="tx1"/>
              </a:solidFill>
              <a:miter lim="800000"/>
              <a:headEnd/>
              <a:tailEnd/>
            </a:ln>
            <a:effectLst/>
          </p:spPr>
          <p:txBody>
            <a:bodyPr wrap="none" anchor="ctr"/>
            <a:lstStyle/>
            <a:p>
              <a:r>
                <a:rPr lang="en-US">
                  <a:latin typeface="Comic Sans MS" pitchFamily="66" charset="0"/>
                </a:rPr>
                <a:t>FORCE</a:t>
              </a:r>
            </a:p>
          </p:txBody>
        </p:sp>
        <p:sp>
          <p:nvSpPr>
            <p:cNvPr id="83970" name="AutoShape 2"/>
            <p:cNvSpPr>
              <a:spLocks noChangeArrowheads="1"/>
            </p:cNvSpPr>
            <p:nvPr/>
          </p:nvSpPr>
          <p:spPr bwMode="auto">
            <a:xfrm rot="5372773">
              <a:off x="644" y="1852"/>
              <a:ext cx="1154" cy="618"/>
            </a:xfrm>
            <a:prstGeom prst="rightArrow">
              <a:avLst>
                <a:gd name="adj1" fmla="val 50000"/>
                <a:gd name="adj2" fmla="val 46683"/>
              </a:avLst>
            </a:prstGeom>
            <a:noFill/>
            <a:ln w="9525">
              <a:solidFill>
                <a:schemeClr val="tx1"/>
              </a:solidFill>
              <a:miter lim="800000"/>
              <a:headEnd/>
              <a:tailEnd/>
            </a:ln>
            <a:effectLst/>
          </p:spPr>
          <p:txBody>
            <a:bodyPr wrap="none" anchor="ctr"/>
            <a:lstStyle/>
            <a:p>
              <a:r>
                <a:rPr lang="en-US">
                  <a:latin typeface="Comic Sans MS" pitchFamily="66" charset="0"/>
                </a:rPr>
                <a:t>VELOCITY</a:t>
              </a:r>
            </a:p>
          </p:txBody>
        </p:sp>
      </p:grpSp>
      <p:sp>
        <p:nvSpPr>
          <p:cNvPr id="83968" name="Text Box 0"/>
          <p:cNvSpPr txBox="1">
            <a:spLocks noChangeArrowheads="1"/>
          </p:cNvSpPr>
          <p:nvPr/>
        </p:nvSpPr>
        <p:spPr bwMode="auto">
          <a:xfrm>
            <a:off x="5713413" y="3124200"/>
            <a:ext cx="3430587" cy="895350"/>
          </a:xfrm>
          <a:prstGeom prst="rect">
            <a:avLst/>
          </a:prstGeom>
          <a:noFill/>
          <a:ln w="9525">
            <a:noFill/>
            <a:miter lim="800000"/>
            <a:headEnd/>
            <a:tailEnd/>
          </a:ln>
          <a:effectLst/>
        </p:spPr>
        <p:txBody>
          <a:bodyPr wrap="none">
            <a:spAutoFit/>
          </a:bodyPr>
          <a:lstStyle/>
          <a:p>
            <a:pPr algn="l"/>
            <a:r>
              <a:rPr lang="en-US">
                <a:latin typeface="Comic Sans MS" pitchFamily="66" charset="0"/>
              </a:rPr>
              <a:t>Example without Force</a:t>
            </a:r>
          </a:p>
          <a:p>
            <a:pPr algn="l"/>
            <a:r>
              <a:rPr lang="en-US">
                <a:latin typeface="Comic Sans MS" pitchFamily="66" charset="0"/>
              </a:rPr>
              <a:t>Pair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83972"/>
                                        </p:tgtEl>
                                        <p:attrNameLst>
                                          <p:attrName>style.visibility</p:attrName>
                                        </p:attrNameLst>
                                      </p:cBhvr>
                                      <p:to>
                                        <p:strVal val="visible"/>
                                      </p:to>
                                    </p:set>
                                    <p:anim calcmode="lin" valueType="num">
                                      <p:cBhvr additive="base">
                                        <p:cTn id="7" dur="500" fill="hold"/>
                                        <p:tgtEl>
                                          <p:spTgt spid="83972"/>
                                        </p:tgtEl>
                                        <p:attrNameLst>
                                          <p:attrName>ppt_x</p:attrName>
                                        </p:attrNameLst>
                                      </p:cBhvr>
                                      <p:tavLst>
                                        <p:tav tm="0">
                                          <p:val>
                                            <p:strVal val="#ppt_x"/>
                                          </p:val>
                                        </p:tav>
                                        <p:tav tm="100000">
                                          <p:val>
                                            <p:strVal val="#ppt_x"/>
                                          </p:val>
                                        </p:tav>
                                      </p:tavLst>
                                    </p:anim>
                                    <p:anim calcmode="lin" valueType="num">
                                      <p:cBhvr additive="base">
                                        <p:cTn id="8" dur="500" fill="hold"/>
                                        <p:tgtEl>
                                          <p:spTgt spid="83972"/>
                                        </p:tgtEl>
                                        <p:attrNameLst>
                                          <p:attrName>ppt_y</p:attrName>
                                        </p:attrNameLst>
                                      </p:cBhvr>
                                      <p:tavLst>
                                        <p:tav tm="0">
                                          <p:val>
                                            <p:strVal val="0-#ppt_h/2"/>
                                          </p:val>
                                        </p:tav>
                                        <p:tav tm="100000">
                                          <p:val>
                                            <p:strVal val="#ppt_y"/>
                                          </p:val>
                                        </p:tav>
                                      </p:tavLst>
                                    </p:anim>
                                  </p:childTnLst>
                                  <p:subTnLst>
                                    <p:set>
                                      <p:cBhvr override="childStyle">
                                        <p:cTn dur="1" fill="hold" display="0" masterRel="nextClick" afterEffect="1"/>
                                        <p:tgtEl>
                                          <p:spTgt spid="83972"/>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499"/>
                                          </p:stCondLst>
                                        </p:cTn>
                                        <p:tgtEl>
                                          <p:spTgt spid="839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2"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0" y="0"/>
            <a:ext cx="7772400" cy="1143000"/>
          </a:xfrm>
        </p:spPr>
        <p:txBody>
          <a:bodyPr/>
          <a:lstStyle/>
          <a:p>
            <a:pPr algn="l"/>
            <a:r>
              <a:rPr lang="en-US"/>
              <a:t>Introducing Momentum</a:t>
            </a:r>
          </a:p>
        </p:txBody>
      </p:sp>
      <p:sp>
        <p:nvSpPr>
          <p:cNvPr id="179203" name="Rectangle 3"/>
          <p:cNvSpPr>
            <a:spLocks noGrp="1" noChangeArrowheads="1"/>
          </p:cNvSpPr>
          <p:nvPr>
            <p:ph type="body" idx="1"/>
          </p:nvPr>
        </p:nvSpPr>
        <p:spPr>
          <a:xfrm>
            <a:off x="152400" y="1219200"/>
            <a:ext cx="8991600" cy="2971800"/>
          </a:xfrm>
        </p:spPr>
        <p:txBody>
          <a:bodyPr/>
          <a:lstStyle/>
          <a:p>
            <a:r>
              <a:rPr lang="en-US"/>
              <a:t>Momentum equals mass times velocity</a:t>
            </a:r>
          </a:p>
          <a:p>
            <a:pPr>
              <a:buFontTx/>
              <a:buNone/>
            </a:pPr>
            <a:r>
              <a:rPr lang="en-US"/>
              <a:t>					p=mv</a:t>
            </a:r>
          </a:p>
          <a:p>
            <a:r>
              <a:rPr lang="en-US"/>
              <a:t>Formally, momentum reflects how energy changes with time</a:t>
            </a:r>
          </a:p>
          <a:p>
            <a:pPr>
              <a:buFontTx/>
              <a:buNone/>
            </a:pPr>
            <a:r>
              <a:rPr lang="en-US"/>
              <a:t>					p=</a:t>
            </a:r>
          </a:p>
          <a:p>
            <a:endParaRPr lang="en-US"/>
          </a:p>
          <a:p>
            <a:pPr>
              <a:buFontTx/>
              <a:buNone/>
            </a:pPr>
            <a:endParaRPr lang="en-US"/>
          </a:p>
          <a:p>
            <a:pPr>
              <a:buFontTx/>
              <a:buNone/>
            </a:pPr>
            <a:endParaRPr lang="en-US"/>
          </a:p>
        </p:txBody>
      </p:sp>
      <p:sp>
        <p:nvSpPr>
          <p:cNvPr id="179204" name="Oval 4"/>
          <p:cNvSpPr>
            <a:spLocks noChangeArrowheads="1"/>
          </p:cNvSpPr>
          <p:nvPr/>
        </p:nvSpPr>
        <p:spPr bwMode="auto">
          <a:xfrm>
            <a:off x="228600" y="4311650"/>
            <a:ext cx="838200" cy="673100"/>
          </a:xfrm>
          <a:prstGeom prst="ellipse">
            <a:avLst/>
          </a:prstGeom>
          <a:solidFill>
            <a:schemeClr val="accent1"/>
          </a:solidFill>
          <a:ln w="63500">
            <a:solidFill>
              <a:srgbClr val="FF0000"/>
            </a:solidFill>
            <a:round/>
            <a:headEnd/>
            <a:tailEnd/>
          </a:ln>
          <a:effectLst/>
        </p:spPr>
        <p:txBody>
          <a:bodyPr anchor="ctr">
            <a:spAutoFit/>
          </a:bodyPr>
          <a:lstStyle/>
          <a:p>
            <a:r>
              <a:rPr lang="en-US"/>
              <a:t>M</a:t>
            </a:r>
          </a:p>
        </p:txBody>
      </p:sp>
      <p:sp>
        <p:nvSpPr>
          <p:cNvPr id="179205" name="Oval 5"/>
          <p:cNvSpPr>
            <a:spLocks noChangeArrowheads="1"/>
          </p:cNvSpPr>
          <p:nvPr/>
        </p:nvSpPr>
        <p:spPr bwMode="auto">
          <a:xfrm>
            <a:off x="7658100" y="4349750"/>
            <a:ext cx="800100" cy="673100"/>
          </a:xfrm>
          <a:prstGeom prst="ellipse">
            <a:avLst/>
          </a:prstGeom>
          <a:solidFill>
            <a:srgbClr val="99CCFF"/>
          </a:solidFill>
          <a:ln w="63500">
            <a:solidFill>
              <a:srgbClr val="FF0000"/>
            </a:solidFill>
            <a:round/>
            <a:headEnd/>
            <a:tailEnd/>
          </a:ln>
          <a:effectLst/>
        </p:spPr>
        <p:txBody>
          <a:bodyPr anchor="ctr">
            <a:spAutoFit/>
          </a:bodyPr>
          <a:lstStyle/>
          <a:p>
            <a:r>
              <a:rPr lang="en-US"/>
              <a:t>M</a:t>
            </a:r>
          </a:p>
        </p:txBody>
      </p:sp>
      <p:sp>
        <p:nvSpPr>
          <p:cNvPr id="179208" name="AutoShape 8"/>
          <p:cNvSpPr>
            <a:spLocks noChangeArrowheads="1"/>
          </p:cNvSpPr>
          <p:nvPr/>
        </p:nvSpPr>
        <p:spPr bwMode="auto">
          <a:xfrm>
            <a:off x="1143000" y="4191000"/>
            <a:ext cx="1470025" cy="885825"/>
          </a:xfrm>
          <a:prstGeom prst="rightArrow">
            <a:avLst>
              <a:gd name="adj1" fmla="val 50000"/>
              <a:gd name="adj2" fmla="val 41487"/>
            </a:avLst>
          </a:prstGeom>
          <a:solidFill>
            <a:schemeClr val="accent1"/>
          </a:solidFill>
          <a:ln w="63500">
            <a:solidFill>
              <a:srgbClr val="FF0000"/>
            </a:solidFill>
            <a:miter lim="800000"/>
            <a:headEnd/>
            <a:tailEnd/>
          </a:ln>
          <a:effectLst/>
        </p:spPr>
        <p:txBody>
          <a:bodyPr wrap="none" anchor="ctr">
            <a:spAutoFit/>
          </a:bodyPr>
          <a:lstStyle/>
          <a:p>
            <a:r>
              <a:rPr lang="en-US"/>
              <a:t>Velocity</a:t>
            </a:r>
          </a:p>
        </p:txBody>
      </p:sp>
      <p:sp>
        <p:nvSpPr>
          <p:cNvPr id="179210" name="AutoShape 10"/>
          <p:cNvSpPr>
            <a:spLocks noChangeArrowheads="1"/>
          </p:cNvSpPr>
          <p:nvPr/>
        </p:nvSpPr>
        <p:spPr bwMode="auto">
          <a:xfrm>
            <a:off x="6172200" y="4267200"/>
            <a:ext cx="1470025" cy="885825"/>
          </a:xfrm>
          <a:prstGeom prst="leftArrow">
            <a:avLst>
              <a:gd name="adj1" fmla="val 50000"/>
              <a:gd name="adj2" fmla="val 41487"/>
            </a:avLst>
          </a:prstGeom>
          <a:solidFill>
            <a:srgbClr val="99CCFF"/>
          </a:solidFill>
          <a:ln w="63500">
            <a:solidFill>
              <a:srgbClr val="FF0000"/>
            </a:solidFill>
            <a:miter lim="800000"/>
            <a:headEnd/>
            <a:tailEnd/>
          </a:ln>
          <a:effectLst/>
        </p:spPr>
        <p:txBody>
          <a:bodyPr wrap="none" anchor="ctr">
            <a:spAutoFit/>
          </a:bodyPr>
          <a:lstStyle/>
          <a:p>
            <a:r>
              <a:rPr lang="en-US"/>
              <a:t>Velocity</a:t>
            </a:r>
          </a:p>
        </p:txBody>
      </p:sp>
      <p:sp>
        <p:nvSpPr>
          <p:cNvPr id="179211" name="Oval 11"/>
          <p:cNvSpPr>
            <a:spLocks noChangeArrowheads="1"/>
          </p:cNvSpPr>
          <p:nvPr/>
        </p:nvSpPr>
        <p:spPr bwMode="auto">
          <a:xfrm>
            <a:off x="1714500" y="5568950"/>
            <a:ext cx="838200" cy="673100"/>
          </a:xfrm>
          <a:prstGeom prst="ellipse">
            <a:avLst/>
          </a:prstGeom>
          <a:solidFill>
            <a:schemeClr val="accent1"/>
          </a:solidFill>
          <a:ln w="63500">
            <a:solidFill>
              <a:srgbClr val="FF0000"/>
            </a:solidFill>
            <a:round/>
            <a:headEnd/>
            <a:tailEnd/>
          </a:ln>
          <a:effectLst/>
        </p:spPr>
        <p:txBody>
          <a:bodyPr anchor="ctr">
            <a:spAutoFit/>
          </a:bodyPr>
          <a:lstStyle/>
          <a:p>
            <a:r>
              <a:rPr lang="en-US"/>
              <a:t>M</a:t>
            </a:r>
          </a:p>
        </p:txBody>
      </p:sp>
      <p:sp>
        <p:nvSpPr>
          <p:cNvPr id="179212" name="Oval 12"/>
          <p:cNvSpPr>
            <a:spLocks noChangeArrowheads="1"/>
          </p:cNvSpPr>
          <p:nvPr/>
        </p:nvSpPr>
        <p:spPr bwMode="auto">
          <a:xfrm>
            <a:off x="6438900" y="5721350"/>
            <a:ext cx="800100" cy="673100"/>
          </a:xfrm>
          <a:prstGeom prst="ellipse">
            <a:avLst/>
          </a:prstGeom>
          <a:solidFill>
            <a:srgbClr val="99CCFF"/>
          </a:solidFill>
          <a:ln w="63500">
            <a:solidFill>
              <a:srgbClr val="FF0000"/>
            </a:solidFill>
            <a:round/>
            <a:headEnd/>
            <a:tailEnd/>
          </a:ln>
          <a:effectLst/>
        </p:spPr>
        <p:txBody>
          <a:bodyPr anchor="ctr">
            <a:spAutoFit/>
          </a:bodyPr>
          <a:lstStyle/>
          <a:p>
            <a:r>
              <a:rPr lang="en-US"/>
              <a:t>M</a:t>
            </a:r>
          </a:p>
        </p:txBody>
      </p:sp>
      <p:sp>
        <p:nvSpPr>
          <p:cNvPr id="179213" name="AutoShape 13"/>
          <p:cNvSpPr>
            <a:spLocks noChangeArrowheads="1"/>
          </p:cNvSpPr>
          <p:nvPr/>
        </p:nvSpPr>
        <p:spPr bwMode="auto">
          <a:xfrm>
            <a:off x="7277100" y="5568950"/>
            <a:ext cx="1470025" cy="885825"/>
          </a:xfrm>
          <a:prstGeom prst="rightArrow">
            <a:avLst>
              <a:gd name="adj1" fmla="val 50000"/>
              <a:gd name="adj2" fmla="val 41487"/>
            </a:avLst>
          </a:prstGeom>
          <a:solidFill>
            <a:srgbClr val="99CCFF"/>
          </a:solidFill>
          <a:ln w="63500">
            <a:solidFill>
              <a:srgbClr val="FF0000"/>
            </a:solidFill>
            <a:miter lim="800000"/>
            <a:headEnd/>
            <a:tailEnd/>
          </a:ln>
          <a:effectLst/>
        </p:spPr>
        <p:txBody>
          <a:bodyPr wrap="none" anchor="ctr">
            <a:spAutoFit/>
          </a:bodyPr>
          <a:lstStyle/>
          <a:p>
            <a:r>
              <a:rPr lang="en-US"/>
              <a:t>Velocity</a:t>
            </a:r>
          </a:p>
        </p:txBody>
      </p:sp>
      <p:sp>
        <p:nvSpPr>
          <p:cNvPr id="179214" name="AutoShape 14"/>
          <p:cNvSpPr>
            <a:spLocks noChangeArrowheads="1"/>
          </p:cNvSpPr>
          <p:nvPr/>
        </p:nvSpPr>
        <p:spPr bwMode="auto">
          <a:xfrm>
            <a:off x="190500" y="5492750"/>
            <a:ext cx="1470025" cy="885825"/>
          </a:xfrm>
          <a:prstGeom prst="leftArrow">
            <a:avLst>
              <a:gd name="adj1" fmla="val 50000"/>
              <a:gd name="adj2" fmla="val 41487"/>
            </a:avLst>
          </a:prstGeom>
          <a:solidFill>
            <a:schemeClr val="accent1"/>
          </a:solidFill>
          <a:ln w="63500">
            <a:solidFill>
              <a:srgbClr val="FF0000"/>
            </a:solidFill>
            <a:miter lim="800000"/>
            <a:headEnd/>
            <a:tailEnd/>
          </a:ln>
          <a:effectLst/>
        </p:spPr>
        <p:txBody>
          <a:bodyPr wrap="none" anchor="ctr">
            <a:spAutoFit/>
          </a:bodyPr>
          <a:lstStyle/>
          <a:p>
            <a:r>
              <a:rPr lang="en-US"/>
              <a:t>Velocity</a:t>
            </a:r>
          </a:p>
        </p:txBody>
      </p:sp>
      <p:graphicFrame>
        <p:nvGraphicFramePr>
          <p:cNvPr id="179218" name="Object 18"/>
          <p:cNvGraphicFramePr>
            <a:graphicFrameLocks noChangeAspect="1"/>
          </p:cNvGraphicFramePr>
          <p:nvPr/>
        </p:nvGraphicFramePr>
        <p:xfrm>
          <a:off x="4343400" y="3200400"/>
          <a:ext cx="738188" cy="1001713"/>
        </p:xfrm>
        <a:graphic>
          <a:graphicData uri="http://schemas.openxmlformats.org/presentationml/2006/ole">
            <p:oleObj spid="_x0000_s179218" name="Equation" r:id="rId3" imgW="266469" imgH="393359" progId="Equation.3">
              <p:embed/>
            </p:oleObj>
          </a:graphicData>
        </a:graphic>
      </p:graphicFrame>
      <p:sp>
        <p:nvSpPr>
          <p:cNvPr id="179219" name="Text Box 19"/>
          <p:cNvSpPr txBox="1">
            <a:spLocks noChangeArrowheads="1"/>
          </p:cNvSpPr>
          <p:nvPr/>
        </p:nvSpPr>
        <p:spPr bwMode="auto">
          <a:xfrm>
            <a:off x="3319463" y="4419600"/>
            <a:ext cx="2322512" cy="457200"/>
          </a:xfrm>
          <a:prstGeom prst="rect">
            <a:avLst/>
          </a:prstGeom>
          <a:noFill/>
          <a:ln w="12700">
            <a:noFill/>
            <a:miter lim="800000"/>
            <a:headEnd/>
            <a:tailEnd/>
          </a:ln>
          <a:effectLst/>
        </p:spPr>
        <p:txBody>
          <a:bodyPr wrap="none">
            <a:spAutoFit/>
          </a:bodyPr>
          <a:lstStyle/>
          <a:p>
            <a:r>
              <a:rPr lang="en-US"/>
              <a:t>Before Collision</a:t>
            </a:r>
          </a:p>
        </p:txBody>
      </p:sp>
      <p:sp>
        <p:nvSpPr>
          <p:cNvPr id="179220" name="Text Box 20"/>
          <p:cNvSpPr txBox="1">
            <a:spLocks noChangeArrowheads="1"/>
          </p:cNvSpPr>
          <p:nvPr/>
        </p:nvSpPr>
        <p:spPr bwMode="auto">
          <a:xfrm>
            <a:off x="3429000" y="5715000"/>
            <a:ext cx="2066925" cy="457200"/>
          </a:xfrm>
          <a:prstGeom prst="rect">
            <a:avLst/>
          </a:prstGeom>
          <a:noFill/>
          <a:ln w="12700">
            <a:noFill/>
            <a:miter lim="800000"/>
            <a:headEnd/>
            <a:tailEnd/>
          </a:ln>
          <a:effectLst/>
        </p:spPr>
        <p:txBody>
          <a:bodyPr wrap="none">
            <a:spAutoFit/>
          </a:bodyPr>
          <a:lstStyle/>
          <a:p>
            <a:r>
              <a:rPr lang="en-US"/>
              <a:t>After Collision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0" y="0"/>
            <a:ext cx="8458200" cy="1143000"/>
          </a:xfrm>
        </p:spPr>
        <p:txBody>
          <a:bodyPr/>
          <a:lstStyle/>
          <a:p>
            <a:r>
              <a:rPr lang="en-US"/>
              <a:t>Billiards as a model of the Universe</a:t>
            </a:r>
          </a:p>
        </p:txBody>
      </p:sp>
      <p:sp>
        <p:nvSpPr>
          <p:cNvPr id="157699" name="Rectangle 3"/>
          <p:cNvSpPr>
            <a:spLocks noGrp="1" noChangeArrowheads="1"/>
          </p:cNvSpPr>
          <p:nvPr>
            <p:ph type="body" idx="1"/>
          </p:nvPr>
        </p:nvSpPr>
        <p:spPr>
          <a:xfrm>
            <a:off x="152400" y="1066800"/>
            <a:ext cx="8991600" cy="2514600"/>
          </a:xfrm>
        </p:spPr>
        <p:txBody>
          <a:bodyPr/>
          <a:lstStyle/>
          <a:p>
            <a:pPr>
              <a:buFontTx/>
              <a:buNone/>
            </a:pPr>
            <a:r>
              <a:rPr lang="en-US" sz="2400"/>
              <a:t>In Newton’s world, the universe could be understood as a gigantic Billiards game.  After all, using his law’s we should be able to perfectly predict how one ball interacts with all the others.  Put another way, Newton’s Laws make a billiards game perfectly predictable; since we can always determine where the balls will be at any time, Newton’s laws are a Deterministic theory.</a:t>
            </a:r>
          </a:p>
          <a:p>
            <a:pPr>
              <a:buFontTx/>
              <a:buNone/>
            </a:pPr>
            <a:endParaRPr lang="en-US" sz="2400"/>
          </a:p>
          <a:p>
            <a:pPr>
              <a:buFontTx/>
              <a:buNone/>
            </a:pPr>
            <a:endParaRPr lang="en-US" sz="2400"/>
          </a:p>
        </p:txBody>
      </p:sp>
      <p:sp>
        <p:nvSpPr>
          <p:cNvPr id="157702" name="Oval 6"/>
          <p:cNvSpPr>
            <a:spLocks noChangeArrowheads="1"/>
          </p:cNvSpPr>
          <p:nvPr/>
        </p:nvSpPr>
        <p:spPr bwMode="auto">
          <a:xfrm>
            <a:off x="1143000" y="5105400"/>
            <a:ext cx="838200" cy="673100"/>
          </a:xfrm>
          <a:prstGeom prst="ellipse">
            <a:avLst/>
          </a:prstGeom>
          <a:solidFill>
            <a:schemeClr val="accent1"/>
          </a:solidFill>
          <a:ln w="63500">
            <a:solidFill>
              <a:srgbClr val="FF0000"/>
            </a:solidFill>
            <a:round/>
            <a:headEnd/>
            <a:tailEnd/>
          </a:ln>
          <a:effectLst/>
        </p:spPr>
        <p:txBody>
          <a:bodyPr anchor="ctr">
            <a:spAutoFit/>
          </a:bodyPr>
          <a:lstStyle/>
          <a:p>
            <a:r>
              <a:rPr lang="en-US"/>
              <a:t>M</a:t>
            </a:r>
          </a:p>
        </p:txBody>
      </p:sp>
      <p:sp>
        <p:nvSpPr>
          <p:cNvPr id="157703" name="Oval 7"/>
          <p:cNvSpPr>
            <a:spLocks noChangeArrowheads="1"/>
          </p:cNvSpPr>
          <p:nvPr/>
        </p:nvSpPr>
        <p:spPr bwMode="auto">
          <a:xfrm>
            <a:off x="1143000" y="4419600"/>
            <a:ext cx="838200" cy="673100"/>
          </a:xfrm>
          <a:prstGeom prst="ellipse">
            <a:avLst/>
          </a:prstGeom>
          <a:solidFill>
            <a:schemeClr val="accent1"/>
          </a:solidFill>
          <a:ln w="63500">
            <a:solidFill>
              <a:srgbClr val="FF0000"/>
            </a:solidFill>
            <a:round/>
            <a:headEnd/>
            <a:tailEnd/>
          </a:ln>
          <a:effectLst/>
        </p:spPr>
        <p:txBody>
          <a:bodyPr anchor="ctr">
            <a:spAutoFit/>
          </a:bodyPr>
          <a:lstStyle/>
          <a:p>
            <a:r>
              <a:rPr lang="en-US"/>
              <a:t>M</a:t>
            </a:r>
          </a:p>
        </p:txBody>
      </p:sp>
      <p:sp>
        <p:nvSpPr>
          <p:cNvPr id="157704" name="Oval 8"/>
          <p:cNvSpPr>
            <a:spLocks noChangeArrowheads="1"/>
          </p:cNvSpPr>
          <p:nvPr/>
        </p:nvSpPr>
        <p:spPr bwMode="auto">
          <a:xfrm>
            <a:off x="1219200" y="3733800"/>
            <a:ext cx="838200" cy="673100"/>
          </a:xfrm>
          <a:prstGeom prst="ellipse">
            <a:avLst/>
          </a:prstGeom>
          <a:solidFill>
            <a:schemeClr val="accent1"/>
          </a:solidFill>
          <a:ln w="63500">
            <a:solidFill>
              <a:srgbClr val="FF0000"/>
            </a:solidFill>
            <a:round/>
            <a:headEnd/>
            <a:tailEnd/>
          </a:ln>
          <a:effectLst/>
        </p:spPr>
        <p:txBody>
          <a:bodyPr anchor="ctr">
            <a:spAutoFit/>
          </a:bodyPr>
          <a:lstStyle/>
          <a:p>
            <a:r>
              <a:rPr lang="en-US"/>
              <a:t>M</a:t>
            </a:r>
          </a:p>
        </p:txBody>
      </p:sp>
      <p:sp>
        <p:nvSpPr>
          <p:cNvPr id="157705" name="Oval 9"/>
          <p:cNvSpPr>
            <a:spLocks noChangeArrowheads="1"/>
          </p:cNvSpPr>
          <p:nvPr/>
        </p:nvSpPr>
        <p:spPr bwMode="auto">
          <a:xfrm>
            <a:off x="1143000" y="5791200"/>
            <a:ext cx="838200" cy="673100"/>
          </a:xfrm>
          <a:prstGeom prst="ellipse">
            <a:avLst/>
          </a:prstGeom>
          <a:solidFill>
            <a:schemeClr val="accent1"/>
          </a:solidFill>
          <a:ln w="63500">
            <a:solidFill>
              <a:srgbClr val="FF0000"/>
            </a:solidFill>
            <a:round/>
            <a:headEnd/>
            <a:tailEnd/>
          </a:ln>
          <a:effectLst/>
        </p:spPr>
        <p:txBody>
          <a:bodyPr anchor="ctr">
            <a:spAutoFit/>
          </a:bodyPr>
          <a:lstStyle/>
          <a:p>
            <a:r>
              <a:rPr lang="en-US"/>
              <a:t>M</a:t>
            </a:r>
          </a:p>
        </p:txBody>
      </p:sp>
      <p:sp>
        <p:nvSpPr>
          <p:cNvPr id="157706" name="Oval 10"/>
          <p:cNvSpPr>
            <a:spLocks noChangeArrowheads="1"/>
          </p:cNvSpPr>
          <p:nvPr/>
        </p:nvSpPr>
        <p:spPr bwMode="auto">
          <a:xfrm>
            <a:off x="1981200" y="5486400"/>
            <a:ext cx="838200" cy="673100"/>
          </a:xfrm>
          <a:prstGeom prst="ellipse">
            <a:avLst/>
          </a:prstGeom>
          <a:solidFill>
            <a:schemeClr val="accent1"/>
          </a:solidFill>
          <a:ln w="63500">
            <a:solidFill>
              <a:srgbClr val="FF0000"/>
            </a:solidFill>
            <a:round/>
            <a:headEnd/>
            <a:tailEnd/>
          </a:ln>
          <a:effectLst/>
        </p:spPr>
        <p:txBody>
          <a:bodyPr anchor="ctr">
            <a:spAutoFit/>
          </a:bodyPr>
          <a:lstStyle/>
          <a:p>
            <a:r>
              <a:rPr lang="en-US"/>
              <a:t>M</a:t>
            </a:r>
          </a:p>
        </p:txBody>
      </p:sp>
      <p:sp>
        <p:nvSpPr>
          <p:cNvPr id="157707" name="Oval 11"/>
          <p:cNvSpPr>
            <a:spLocks noChangeArrowheads="1"/>
          </p:cNvSpPr>
          <p:nvPr/>
        </p:nvSpPr>
        <p:spPr bwMode="auto">
          <a:xfrm>
            <a:off x="1981200" y="4800600"/>
            <a:ext cx="838200" cy="673100"/>
          </a:xfrm>
          <a:prstGeom prst="ellipse">
            <a:avLst/>
          </a:prstGeom>
          <a:solidFill>
            <a:schemeClr val="accent1"/>
          </a:solidFill>
          <a:ln w="63500">
            <a:solidFill>
              <a:srgbClr val="FF0000"/>
            </a:solidFill>
            <a:round/>
            <a:headEnd/>
            <a:tailEnd/>
          </a:ln>
          <a:effectLst/>
        </p:spPr>
        <p:txBody>
          <a:bodyPr anchor="ctr">
            <a:spAutoFit/>
          </a:bodyPr>
          <a:lstStyle/>
          <a:p>
            <a:r>
              <a:rPr lang="en-US"/>
              <a:t>M</a:t>
            </a:r>
          </a:p>
        </p:txBody>
      </p:sp>
      <p:sp>
        <p:nvSpPr>
          <p:cNvPr id="157708" name="Oval 12"/>
          <p:cNvSpPr>
            <a:spLocks noChangeArrowheads="1"/>
          </p:cNvSpPr>
          <p:nvPr/>
        </p:nvSpPr>
        <p:spPr bwMode="auto">
          <a:xfrm>
            <a:off x="1981200" y="4114800"/>
            <a:ext cx="838200" cy="673100"/>
          </a:xfrm>
          <a:prstGeom prst="ellipse">
            <a:avLst/>
          </a:prstGeom>
          <a:solidFill>
            <a:schemeClr val="accent1"/>
          </a:solidFill>
          <a:ln w="63500">
            <a:solidFill>
              <a:srgbClr val="FF0000"/>
            </a:solidFill>
            <a:round/>
            <a:headEnd/>
            <a:tailEnd/>
          </a:ln>
          <a:effectLst/>
        </p:spPr>
        <p:txBody>
          <a:bodyPr anchor="ctr">
            <a:spAutoFit/>
          </a:bodyPr>
          <a:lstStyle/>
          <a:p>
            <a:r>
              <a:rPr lang="en-US"/>
              <a:t>M</a:t>
            </a:r>
          </a:p>
        </p:txBody>
      </p:sp>
      <p:sp>
        <p:nvSpPr>
          <p:cNvPr id="157709" name="Oval 13"/>
          <p:cNvSpPr>
            <a:spLocks noChangeArrowheads="1"/>
          </p:cNvSpPr>
          <p:nvPr/>
        </p:nvSpPr>
        <p:spPr bwMode="auto">
          <a:xfrm>
            <a:off x="2819400" y="4419600"/>
            <a:ext cx="838200" cy="673100"/>
          </a:xfrm>
          <a:prstGeom prst="ellipse">
            <a:avLst/>
          </a:prstGeom>
          <a:solidFill>
            <a:schemeClr val="accent1"/>
          </a:solidFill>
          <a:ln w="63500">
            <a:solidFill>
              <a:srgbClr val="FF0000"/>
            </a:solidFill>
            <a:round/>
            <a:headEnd/>
            <a:tailEnd/>
          </a:ln>
          <a:effectLst/>
        </p:spPr>
        <p:txBody>
          <a:bodyPr anchor="ctr">
            <a:spAutoFit/>
          </a:bodyPr>
          <a:lstStyle/>
          <a:p>
            <a:r>
              <a:rPr lang="en-US"/>
              <a:t>M</a:t>
            </a:r>
          </a:p>
        </p:txBody>
      </p:sp>
      <p:sp>
        <p:nvSpPr>
          <p:cNvPr id="157710" name="Oval 14"/>
          <p:cNvSpPr>
            <a:spLocks noChangeArrowheads="1"/>
          </p:cNvSpPr>
          <p:nvPr/>
        </p:nvSpPr>
        <p:spPr bwMode="auto">
          <a:xfrm>
            <a:off x="3657600" y="4724400"/>
            <a:ext cx="838200" cy="673100"/>
          </a:xfrm>
          <a:prstGeom prst="ellipse">
            <a:avLst/>
          </a:prstGeom>
          <a:solidFill>
            <a:schemeClr val="accent1"/>
          </a:solidFill>
          <a:ln w="63500">
            <a:solidFill>
              <a:srgbClr val="FF0000"/>
            </a:solidFill>
            <a:round/>
            <a:headEnd/>
            <a:tailEnd/>
          </a:ln>
          <a:effectLst/>
        </p:spPr>
        <p:txBody>
          <a:bodyPr anchor="ctr">
            <a:spAutoFit/>
          </a:bodyPr>
          <a:lstStyle/>
          <a:p>
            <a:r>
              <a:rPr lang="en-US"/>
              <a:t>M</a:t>
            </a:r>
          </a:p>
        </p:txBody>
      </p:sp>
      <p:sp>
        <p:nvSpPr>
          <p:cNvPr id="157711" name="Oval 15"/>
          <p:cNvSpPr>
            <a:spLocks noChangeArrowheads="1"/>
          </p:cNvSpPr>
          <p:nvPr/>
        </p:nvSpPr>
        <p:spPr bwMode="auto">
          <a:xfrm>
            <a:off x="6324600" y="4800600"/>
            <a:ext cx="838200" cy="673100"/>
          </a:xfrm>
          <a:prstGeom prst="ellipse">
            <a:avLst/>
          </a:prstGeom>
          <a:solidFill>
            <a:schemeClr val="bg1"/>
          </a:solidFill>
          <a:ln w="63500">
            <a:solidFill>
              <a:srgbClr val="FF0000"/>
            </a:solidFill>
            <a:round/>
            <a:headEnd/>
            <a:tailEnd/>
          </a:ln>
          <a:effectLst/>
        </p:spPr>
        <p:txBody>
          <a:bodyPr anchor="ctr">
            <a:spAutoFit/>
          </a:bodyPr>
          <a:lstStyle/>
          <a:p>
            <a:r>
              <a:rPr lang="en-US"/>
              <a:t>M</a:t>
            </a:r>
          </a:p>
        </p:txBody>
      </p:sp>
      <p:sp>
        <p:nvSpPr>
          <p:cNvPr id="157712" name="Oval 16"/>
          <p:cNvSpPr>
            <a:spLocks noChangeArrowheads="1"/>
          </p:cNvSpPr>
          <p:nvPr/>
        </p:nvSpPr>
        <p:spPr bwMode="auto">
          <a:xfrm>
            <a:off x="2819400" y="5105400"/>
            <a:ext cx="838200" cy="673100"/>
          </a:xfrm>
          <a:prstGeom prst="ellipse">
            <a:avLst/>
          </a:prstGeom>
          <a:solidFill>
            <a:schemeClr val="accent1"/>
          </a:solidFill>
          <a:ln w="63500">
            <a:solidFill>
              <a:srgbClr val="FF0000"/>
            </a:solidFill>
            <a:round/>
            <a:headEnd/>
            <a:tailEnd/>
          </a:ln>
          <a:effectLst/>
        </p:spPr>
        <p:txBody>
          <a:bodyPr anchor="ctr">
            <a:spAutoFit/>
          </a:bodyPr>
          <a:lstStyle/>
          <a:p>
            <a:r>
              <a:rPr lang="en-US"/>
              <a:t>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0" y="-304800"/>
            <a:ext cx="7772400" cy="1143000"/>
          </a:xfrm>
        </p:spPr>
        <p:txBody>
          <a:bodyPr/>
          <a:lstStyle/>
          <a:p>
            <a:pPr algn="l"/>
            <a:r>
              <a:rPr lang="en-US"/>
              <a:t>DEMO:  Cart and ball</a:t>
            </a:r>
          </a:p>
        </p:txBody>
      </p:sp>
      <p:sp>
        <p:nvSpPr>
          <p:cNvPr id="158723" name="Rectangle 3"/>
          <p:cNvSpPr>
            <a:spLocks noGrp="1" noChangeArrowheads="1"/>
          </p:cNvSpPr>
          <p:nvPr>
            <p:ph type="body" idx="1"/>
          </p:nvPr>
        </p:nvSpPr>
        <p:spPr>
          <a:xfrm>
            <a:off x="0" y="838200"/>
            <a:ext cx="6629400" cy="2438400"/>
          </a:xfrm>
        </p:spPr>
        <p:txBody>
          <a:bodyPr/>
          <a:lstStyle/>
          <a:p>
            <a:r>
              <a:rPr lang="en-US"/>
              <a:t>Demonstration of Newton's first law</a:t>
            </a:r>
          </a:p>
          <a:p>
            <a:r>
              <a:rPr lang="en-US"/>
              <a:t>Shows that forces in the x-dir are independent of forces in the y-dir.  In other words, the cart and balls velocity will always be the same in the x direction irrespective of the balls y velocity</a:t>
            </a:r>
          </a:p>
        </p:txBody>
      </p:sp>
      <p:grpSp>
        <p:nvGrpSpPr>
          <p:cNvPr id="158733" name="Group 13"/>
          <p:cNvGrpSpPr>
            <a:grpSpLocks/>
          </p:cNvGrpSpPr>
          <p:nvPr/>
        </p:nvGrpSpPr>
        <p:grpSpPr bwMode="auto">
          <a:xfrm>
            <a:off x="304800" y="4800600"/>
            <a:ext cx="1676400" cy="1524000"/>
            <a:chOff x="336" y="2352"/>
            <a:chExt cx="1056" cy="960"/>
          </a:xfrm>
        </p:grpSpPr>
        <p:sp>
          <p:nvSpPr>
            <p:cNvPr id="158726" name="Rectangle 6"/>
            <p:cNvSpPr>
              <a:spLocks noChangeArrowheads="1"/>
            </p:cNvSpPr>
            <p:nvPr/>
          </p:nvSpPr>
          <p:spPr bwMode="auto">
            <a:xfrm>
              <a:off x="336" y="2736"/>
              <a:ext cx="1056" cy="384"/>
            </a:xfrm>
            <a:prstGeom prst="rect">
              <a:avLst/>
            </a:prstGeom>
            <a:solidFill>
              <a:schemeClr val="accent1"/>
            </a:solidFill>
            <a:ln w="63500">
              <a:solidFill>
                <a:srgbClr val="FF0000"/>
              </a:solidFill>
              <a:miter lim="800000"/>
              <a:headEnd/>
              <a:tailEnd/>
            </a:ln>
            <a:effectLst/>
          </p:spPr>
          <p:txBody>
            <a:bodyPr wrap="none" anchor="ctr">
              <a:spAutoFit/>
            </a:bodyPr>
            <a:lstStyle/>
            <a:p>
              <a:endParaRPr lang="en-US"/>
            </a:p>
          </p:txBody>
        </p:sp>
        <p:sp>
          <p:nvSpPr>
            <p:cNvPr id="158727" name="Oval 7"/>
            <p:cNvSpPr>
              <a:spLocks noChangeArrowheads="1"/>
            </p:cNvSpPr>
            <p:nvPr/>
          </p:nvSpPr>
          <p:spPr bwMode="auto">
            <a:xfrm>
              <a:off x="432" y="3024"/>
              <a:ext cx="288" cy="288"/>
            </a:xfrm>
            <a:prstGeom prst="ellipse">
              <a:avLst/>
            </a:prstGeom>
            <a:solidFill>
              <a:schemeClr val="accent1"/>
            </a:solidFill>
            <a:ln w="63500">
              <a:solidFill>
                <a:srgbClr val="FF0000"/>
              </a:solidFill>
              <a:round/>
              <a:headEnd/>
              <a:tailEnd/>
            </a:ln>
            <a:effectLst/>
          </p:spPr>
          <p:txBody>
            <a:bodyPr wrap="none" anchor="ctr">
              <a:spAutoFit/>
            </a:bodyPr>
            <a:lstStyle/>
            <a:p>
              <a:endParaRPr lang="en-US"/>
            </a:p>
          </p:txBody>
        </p:sp>
        <p:sp>
          <p:nvSpPr>
            <p:cNvPr id="158728" name="Oval 8"/>
            <p:cNvSpPr>
              <a:spLocks noChangeArrowheads="1"/>
            </p:cNvSpPr>
            <p:nvPr/>
          </p:nvSpPr>
          <p:spPr bwMode="auto">
            <a:xfrm>
              <a:off x="1056" y="3024"/>
              <a:ext cx="288" cy="288"/>
            </a:xfrm>
            <a:prstGeom prst="ellipse">
              <a:avLst/>
            </a:prstGeom>
            <a:solidFill>
              <a:schemeClr val="accent1"/>
            </a:solidFill>
            <a:ln w="63500">
              <a:solidFill>
                <a:srgbClr val="FF0000"/>
              </a:solidFill>
              <a:round/>
              <a:headEnd/>
              <a:tailEnd/>
            </a:ln>
            <a:effectLst/>
          </p:spPr>
          <p:txBody>
            <a:bodyPr wrap="none" anchor="ctr">
              <a:spAutoFit/>
            </a:bodyPr>
            <a:lstStyle/>
            <a:p>
              <a:endParaRPr lang="en-US"/>
            </a:p>
          </p:txBody>
        </p:sp>
        <p:sp>
          <p:nvSpPr>
            <p:cNvPr id="158729" name="Rectangle 9"/>
            <p:cNvSpPr>
              <a:spLocks noChangeArrowheads="1"/>
            </p:cNvSpPr>
            <p:nvPr/>
          </p:nvSpPr>
          <p:spPr bwMode="auto">
            <a:xfrm>
              <a:off x="768" y="2352"/>
              <a:ext cx="336" cy="384"/>
            </a:xfrm>
            <a:prstGeom prst="rect">
              <a:avLst/>
            </a:prstGeom>
            <a:solidFill>
              <a:schemeClr val="accent1"/>
            </a:solidFill>
            <a:ln w="63500">
              <a:solidFill>
                <a:srgbClr val="FF0000"/>
              </a:solidFill>
              <a:miter lim="800000"/>
              <a:headEnd/>
              <a:tailEnd/>
            </a:ln>
            <a:effectLst/>
          </p:spPr>
          <p:txBody>
            <a:bodyPr wrap="none" anchor="ctr">
              <a:spAutoFit/>
            </a:bodyPr>
            <a:lstStyle/>
            <a:p>
              <a:endParaRPr lang="en-US"/>
            </a:p>
          </p:txBody>
        </p:sp>
        <p:sp>
          <p:nvSpPr>
            <p:cNvPr id="158730" name="Oval 10"/>
            <p:cNvSpPr>
              <a:spLocks noChangeArrowheads="1"/>
            </p:cNvSpPr>
            <p:nvPr/>
          </p:nvSpPr>
          <p:spPr bwMode="auto">
            <a:xfrm>
              <a:off x="816" y="2448"/>
              <a:ext cx="192" cy="192"/>
            </a:xfrm>
            <a:prstGeom prst="ellipse">
              <a:avLst/>
            </a:prstGeom>
            <a:solidFill>
              <a:srgbClr val="FF0000"/>
            </a:solidFill>
            <a:ln w="63500">
              <a:solidFill>
                <a:srgbClr val="FF0000"/>
              </a:solidFill>
              <a:round/>
              <a:headEnd/>
              <a:tailEnd/>
            </a:ln>
            <a:effectLst/>
          </p:spPr>
          <p:txBody>
            <a:bodyPr wrap="none" anchor="ctr">
              <a:spAutoFit/>
            </a:bodyPr>
            <a:lstStyle/>
            <a:p>
              <a:endParaRPr lang="en-US"/>
            </a:p>
          </p:txBody>
        </p:sp>
      </p:grpSp>
      <p:sp>
        <p:nvSpPr>
          <p:cNvPr id="158737" name="Rectangle 17"/>
          <p:cNvSpPr>
            <a:spLocks noChangeArrowheads="1"/>
          </p:cNvSpPr>
          <p:nvPr/>
        </p:nvSpPr>
        <p:spPr bwMode="auto">
          <a:xfrm>
            <a:off x="3505200" y="5486400"/>
            <a:ext cx="1676400" cy="609600"/>
          </a:xfrm>
          <a:prstGeom prst="rect">
            <a:avLst/>
          </a:prstGeom>
          <a:solidFill>
            <a:schemeClr val="accent1"/>
          </a:solidFill>
          <a:ln w="63500">
            <a:solidFill>
              <a:srgbClr val="FF0000"/>
            </a:solidFill>
            <a:miter lim="800000"/>
            <a:headEnd/>
            <a:tailEnd/>
          </a:ln>
          <a:effectLst/>
        </p:spPr>
        <p:txBody>
          <a:bodyPr wrap="none" anchor="ctr">
            <a:spAutoFit/>
          </a:bodyPr>
          <a:lstStyle/>
          <a:p>
            <a:endParaRPr lang="en-US"/>
          </a:p>
        </p:txBody>
      </p:sp>
      <p:sp>
        <p:nvSpPr>
          <p:cNvPr id="158738" name="Oval 18"/>
          <p:cNvSpPr>
            <a:spLocks noChangeArrowheads="1"/>
          </p:cNvSpPr>
          <p:nvPr/>
        </p:nvSpPr>
        <p:spPr bwMode="auto">
          <a:xfrm>
            <a:off x="3657600" y="5943600"/>
            <a:ext cx="457200" cy="457200"/>
          </a:xfrm>
          <a:prstGeom prst="ellipse">
            <a:avLst/>
          </a:prstGeom>
          <a:solidFill>
            <a:schemeClr val="accent1"/>
          </a:solidFill>
          <a:ln w="63500">
            <a:solidFill>
              <a:srgbClr val="FF0000"/>
            </a:solidFill>
            <a:round/>
            <a:headEnd/>
            <a:tailEnd/>
          </a:ln>
          <a:effectLst/>
        </p:spPr>
        <p:txBody>
          <a:bodyPr wrap="none" anchor="ctr">
            <a:spAutoFit/>
          </a:bodyPr>
          <a:lstStyle/>
          <a:p>
            <a:endParaRPr lang="en-US"/>
          </a:p>
        </p:txBody>
      </p:sp>
      <p:sp>
        <p:nvSpPr>
          <p:cNvPr id="158739" name="Oval 19"/>
          <p:cNvSpPr>
            <a:spLocks noChangeArrowheads="1"/>
          </p:cNvSpPr>
          <p:nvPr/>
        </p:nvSpPr>
        <p:spPr bwMode="auto">
          <a:xfrm>
            <a:off x="4648200" y="5943600"/>
            <a:ext cx="457200" cy="457200"/>
          </a:xfrm>
          <a:prstGeom prst="ellipse">
            <a:avLst/>
          </a:prstGeom>
          <a:solidFill>
            <a:schemeClr val="accent1"/>
          </a:solidFill>
          <a:ln w="63500">
            <a:solidFill>
              <a:srgbClr val="FF0000"/>
            </a:solidFill>
            <a:round/>
            <a:headEnd/>
            <a:tailEnd/>
          </a:ln>
          <a:effectLst/>
        </p:spPr>
        <p:txBody>
          <a:bodyPr wrap="none" anchor="ctr">
            <a:spAutoFit/>
          </a:bodyPr>
          <a:lstStyle/>
          <a:p>
            <a:endParaRPr lang="en-US"/>
          </a:p>
        </p:txBody>
      </p:sp>
      <p:sp>
        <p:nvSpPr>
          <p:cNvPr id="158740" name="Rectangle 20"/>
          <p:cNvSpPr>
            <a:spLocks noChangeArrowheads="1"/>
          </p:cNvSpPr>
          <p:nvPr/>
        </p:nvSpPr>
        <p:spPr bwMode="auto">
          <a:xfrm>
            <a:off x="4191000" y="4876800"/>
            <a:ext cx="533400" cy="609600"/>
          </a:xfrm>
          <a:prstGeom prst="rect">
            <a:avLst/>
          </a:prstGeom>
          <a:solidFill>
            <a:schemeClr val="accent1"/>
          </a:solidFill>
          <a:ln w="63500">
            <a:solidFill>
              <a:srgbClr val="FF0000"/>
            </a:solidFill>
            <a:miter lim="800000"/>
            <a:headEnd/>
            <a:tailEnd/>
          </a:ln>
          <a:effectLst/>
        </p:spPr>
        <p:txBody>
          <a:bodyPr wrap="none" anchor="ctr">
            <a:spAutoFit/>
          </a:bodyPr>
          <a:lstStyle/>
          <a:p>
            <a:endParaRPr lang="en-US"/>
          </a:p>
        </p:txBody>
      </p:sp>
      <p:sp>
        <p:nvSpPr>
          <p:cNvPr id="158741" name="Oval 21"/>
          <p:cNvSpPr>
            <a:spLocks noChangeArrowheads="1"/>
          </p:cNvSpPr>
          <p:nvPr/>
        </p:nvSpPr>
        <p:spPr bwMode="auto">
          <a:xfrm>
            <a:off x="4267200" y="4114800"/>
            <a:ext cx="304800" cy="304800"/>
          </a:xfrm>
          <a:prstGeom prst="ellipse">
            <a:avLst/>
          </a:prstGeom>
          <a:solidFill>
            <a:srgbClr val="FF0000"/>
          </a:solidFill>
          <a:ln w="63500">
            <a:solidFill>
              <a:srgbClr val="FF0000"/>
            </a:solidFill>
            <a:round/>
            <a:headEnd/>
            <a:tailEnd/>
          </a:ln>
          <a:effectLst/>
        </p:spPr>
        <p:txBody>
          <a:bodyPr wrap="none" anchor="ctr">
            <a:spAutoFit/>
          </a:bodyPr>
          <a:lstStyle/>
          <a:p>
            <a:endParaRPr lang="en-US"/>
          </a:p>
        </p:txBody>
      </p:sp>
      <p:grpSp>
        <p:nvGrpSpPr>
          <p:cNvPr id="158742" name="Group 22"/>
          <p:cNvGrpSpPr>
            <a:grpSpLocks/>
          </p:cNvGrpSpPr>
          <p:nvPr/>
        </p:nvGrpSpPr>
        <p:grpSpPr bwMode="auto">
          <a:xfrm>
            <a:off x="6477000" y="4876800"/>
            <a:ext cx="1676400" cy="1524000"/>
            <a:chOff x="336" y="2352"/>
            <a:chExt cx="1056" cy="960"/>
          </a:xfrm>
        </p:grpSpPr>
        <p:sp>
          <p:nvSpPr>
            <p:cNvPr id="158743" name="Rectangle 23"/>
            <p:cNvSpPr>
              <a:spLocks noChangeArrowheads="1"/>
            </p:cNvSpPr>
            <p:nvPr/>
          </p:nvSpPr>
          <p:spPr bwMode="auto">
            <a:xfrm>
              <a:off x="336" y="2736"/>
              <a:ext cx="1056" cy="384"/>
            </a:xfrm>
            <a:prstGeom prst="rect">
              <a:avLst/>
            </a:prstGeom>
            <a:solidFill>
              <a:schemeClr val="accent1"/>
            </a:solidFill>
            <a:ln w="63500">
              <a:solidFill>
                <a:srgbClr val="FF0000"/>
              </a:solidFill>
              <a:miter lim="800000"/>
              <a:headEnd/>
              <a:tailEnd/>
            </a:ln>
            <a:effectLst/>
          </p:spPr>
          <p:txBody>
            <a:bodyPr wrap="none" anchor="ctr">
              <a:spAutoFit/>
            </a:bodyPr>
            <a:lstStyle/>
            <a:p>
              <a:endParaRPr lang="en-US"/>
            </a:p>
          </p:txBody>
        </p:sp>
        <p:sp>
          <p:nvSpPr>
            <p:cNvPr id="158744" name="Oval 24"/>
            <p:cNvSpPr>
              <a:spLocks noChangeArrowheads="1"/>
            </p:cNvSpPr>
            <p:nvPr/>
          </p:nvSpPr>
          <p:spPr bwMode="auto">
            <a:xfrm>
              <a:off x="432" y="3024"/>
              <a:ext cx="288" cy="288"/>
            </a:xfrm>
            <a:prstGeom prst="ellipse">
              <a:avLst/>
            </a:prstGeom>
            <a:solidFill>
              <a:schemeClr val="accent1"/>
            </a:solidFill>
            <a:ln w="63500">
              <a:solidFill>
                <a:srgbClr val="FF0000"/>
              </a:solidFill>
              <a:round/>
              <a:headEnd/>
              <a:tailEnd/>
            </a:ln>
            <a:effectLst/>
          </p:spPr>
          <p:txBody>
            <a:bodyPr wrap="none" anchor="ctr">
              <a:spAutoFit/>
            </a:bodyPr>
            <a:lstStyle/>
            <a:p>
              <a:endParaRPr lang="en-US"/>
            </a:p>
          </p:txBody>
        </p:sp>
        <p:sp>
          <p:nvSpPr>
            <p:cNvPr id="158745" name="Oval 25"/>
            <p:cNvSpPr>
              <a:spLocks noChangeArrowheads="1"/>
            </p:cNvSpPr>
            <p:nvPr/>
          </p:nvSpPr>
          <p:spPr bwMode="auto">
            <a:xfrm>
              <a:off x="1056" y="3024"/>
              <a:ext cx="288" cy="288"/>
            </a:xfrm>
            <a:prstGeom prst="ellipse">
              <a:avLst/>
            </a:prstGeom>
            <a:solidFill>
              <a:schemeClr val="accent1"/>
            </a:solidFill>
            <a:ln w="63500">
              <a:solidFill>
                <a:srgbClr val="FF0000"/>
              </a:solidFill>
              <a:round/>
              <a:headEnd/>
              <a:tailEnd/>
            </a:ln>
            <a:effectLst/>
          </p:spPr>
          <p:txBody>
            <a:bodyPr wrap="none" anchor="ctr">
              <a:spAutoFit/>
            </a:bodyPr>
            <a:lstStyle/>
            <a:p>
              <a:endParaRPr lang="en-US"/>
            </a:p>
          </p:txBody>
        </p:sp>
        <p:sp>
          <p:nvSpPr>
            <p:cNvPr id="158746" name="Rectangle 26"/>
            <p:cNvSpPr>
              <a:spLocks noChangeArrowheads="1"/>
            </p:cNvSpPr>
            <p:nvPr/>
          </p:nvSpPr>
          <p:spPr bwMode="auto">
            <a:xfrm>
              <a:off x="768" y="2352"/>
              <a:ext cx="336" cy="384"/>
            </a:xfrm>
            <a:prstGeom prst="rect">
              <a:avLst/>
            </a:prstGeom>
            <a:solidFill>
              <a:schemeClr val="accent1"/>
            </a:solidFill>
            <a:ln w="63500">
              <a:solidFill>
                <a:srgbClr val="FF0000"/>
              </a:solidFill>
              <a:miter lim="800000"/>
              <a:headEnd/>
              <a:tailEnd/>
            </a:ln>
            <a:effectLst/>
          </p:spPr>
          <p:txBody>
            <a:bodyPr wrap="none" anchor="ctr">
              <a:spAutoFit/>
            </a:bodyPr>
            <a:lstStyle/>
            <a:p>
              <a:endParaRPr lang="en-US"/>
            </a:p>
          </p:txBody>
        </p:sp>
        <p:sp>
          <p:nvSpPr>
            <p:cNvPr id="158747" name="Oval 27"/>
            <p:cNvSpPr>
              <a:spLocks noChangeArrowheads="1"/>
            </p:cNvSpPr>
            <p:nvPr/>
          </p:nvSpPr>
          <p:spPr bwMode="auto">
            <a:xfrm>
              <a:off x="816" y="2448"/>
              <a:ext cx="192" cy="192"/>
            </a:xfrm>
            <a:prstGeom prst="ellipse">
              <a:avLst/>
            </a:prstGeom>
            <a:solidFill>
              <a:srgbClr val="FF0000"/>
            </a:solidFill>
            <a:ln w="63500">
              <a:solidFill>
                <a:srgbClr val="FF0000"/>
              </a:solidFill>
              <a:round/>
              <a:headEnd/>
              <a:tailEnd/>
            </a:ln>
            <a:effectLst/>
          </p:spPr>
          <p:txBody>
            <a:bodyPr wrap="none" anchor="ctr">
              <a:spAutoFit/>
            </a:bodyPr>
            <a:lstStyle/>
            <a:p>
              <a:endParaRPr lang="en-US"/>
            </a:p>
          </p:txBody>
        </p:sp>
      </p:grpSp>
      <p:sp>
        <p:nvSpPr>
          <p:cNvPr id="158750" name="AutoShape 30"/>
          <p:cNvSpPr>
            <a:spLocks noChangeArrowheads="1"/>
          </p:cNvSpPr>
          <p:nvPr/>
        </p:nvSpPr>
        <p:spPr bwMode="auto">
          <a:xfrm>
            <a:off x="2133600" y="5638800"/>
            <a:ext cx="457200" cy="457200"/>
          </a:xfrm>
          <a:prstGeom prst="rightArrow">
            <a:avLst>
              <a:gd name="adj1" fmla="val 50000"/>
              <a:gd name="adj2" fmla="val 25000"/>
            </a:avLst>
          </a:prstGeom>
          <a:solidFill>
            <a:schemeClr val="accent1"/>
          </a:solidFill>
          <a:ln w="12700">
            <a:solidFill>
              <a:schemeClr val="tx1"/>
            </a:solidFill>
            <a:miter lim="800000"/>
            <a:headEnd/>
            <a:tailEnd/>
          </a:ln>
          <a:effectLst/>
        </p:spPr>
        <p:txBody>
          <a:bodyPr wrap="none" anchor="ctr">
            <a:spAutoFit/>
          </a:bodyPr>
          <a:lstStyle/>
          <a:p>
            <a:endParaRPr lang="en-US"/>
          </a:p>
        </p:txBody>
      </p:sp>
      <p:sp>
        <p:nvSpPr>
          <p:cNvPr id="158751" name="AutoShape 31"/>
          <p:cNvSpPr>
            <a:spLocks noChangeArrowheads="1"/>
          </p:cNvSpPr>
          <p:nvPr/>
        </p:nvSpPr>
        <p:spPr bwMode="auto">
          <a:xfrm>
            <a:off x="1676400" y="4876800"/>
            <a:ext cx="457200" cy="457200"/>
          </a:xfrm>
          <a:prstGeom prst="rightArrow">
            <a:avLst>
              <a:gd name="adj1" fmla="val 50000"/>
              <a:gd name="adj2" fmla="val 25000"/>
            </a:avLst>
          </a:prstGeom>
          <a:solidFill>
            <a:schemeClr val="accent1"/>
          </a:solidFill>
          <a:ln w="12700">
            <a:solidFill>
              <a:schemeClr val="tx1"/>
            </a:solidFill>
            <a:miter lim="800000"/>
            <a:headEnd/>
            <a:tailEnd/>
          </a:ln>
          <a:effectLst/>
        </p:spPr>
        <p:txBody>
          <a:bodyPr wrap="none" anchor="ctr">
            <a:spAutoFit/>
          </a:bodyPr>
          <a:lstStyle/>
          <a:p>
            <a:endParaRPr lang="en-US"/>
          </a:p>
        </p:txBody>
      </p:sp>
      <p:sp>
        <p:nvSpPr>
          <p:cNvPr id="158752" name="AutoShape 32"/>
          <p:cNvSpPr>
            <a:spLocks noChangeArrowheads="1"/>
          </p:cNvSpPr>
          <p:nvPr/>
        </p:nvSpPr>
        <p:spPr bwMode="auto">
          <a:xfrm>
            <a:off x="4648200" y="4038600"/>
            <a:ext cx="457200" cy="457200"/>
          </a:xfrm>
          <a:prstGeom prst="rightArrow">
            <a:avLst>
              <a:gd name="adj1" fmla="val 50000"/>
              <a:gd name="adj2" fmla="val 25000"/>
            </a:avLst>
          </a:prstGeom>
          <a:solidFill>
            <a:schemeClr val="accent1"/>
          </a:solidFill>
          <a:ln w="12700">
            <a:solidFill>
              <a:schemeClr val="tx1"/>
            </a:solidFill>
            <a:miter lim="800000"/>
            <a:headEnd/>
            <a:tailEnd/>
          </a:ln>
          <a:effectLst/>
        </p:spPr>
        <p:txBody>
          <a:bodyPr wrap="none" anchor="ctr">
            <a:spAutoFit/>
          </a:bodyPr>
          <a:lstStyle/>
          <a:p>
            <a:endParaRPr lang="en-US"/>
          </a:p>
        </p:txBody>
      </p:sp>
      <p:sp>
        <p:nvSpPr>
          <p:cNvPr id="158753" name="AutoShape 33"/>
          <p:cNvSpPr>
            <a:spLocks noChangeArrowheads="1"/>
          </p:cNvSpPr>
          <p:nvPr/>
        </p:nvSpPr>
        <p:spPr bwMode="auto">
          <a:xfrm>
            <a:off x="5410200" y="5715000"/>
            <a:ext cx="457200" cy="457200"/>
          </a:xfrm>
          <a:prstGeom prst="rightArrow">
            <a:avLst>
              <a:gd name="adj1" fmla="val 50000"/>
              <a:gd name="adj2" fmla="val 25000"/>
            </a:avLst>
          </a:prstGeom>
          <a:solidFill>
            <a:schemeClr val="accent1"/>
          </a:solidFill>
          <a:ln w="12700">
            <a:solidFill>
              <a:schemeClr val="tx1"/>
            </a:solidFill>
            <a:miter lim="800000"/>
            <a:headEnd/>
            <a:tailEnd/>
          </a:ln>
          <a:effectLst/>
        </p:spPr>
        <p:txBody>
          <a:bodyPr wrap="none" anchor="ctr">
            <a:spAutoFit/>
          </a:bodyPr>
          <a:lstStyle/>
          <a:p>
            <a:endParaRPr lang="en-US"/>
          </a:p>
        </p:txBody>
      </p:sp>
      <p:sp>
        <p:nvSpPr>
          <p:cNvPr id="158754" name="AutoShape 34"/>
          <p:cNvSpPr>
            <a:spLocks noChangeArrowheads="1"/>
          </p:cNvSpPr>
          <p:nvPr/>
        </p:nvSpPr>
        <p:spPr bwMode="auto">
          <a:xfrm>
            <a:off x="7848600" y="4953000"/>
            <a:ext cx="457200" cy="457200"/>
          </a:xfrm>
          <a:prstGeom prst="rightArrow">
            <a:avLst>
              <a:gd name="adj1" fmla="val 50000"/>
              <a:gd name="adj2" fmla="val 25000"/>
            </a:avLst>
          </a:prstGeom>
          <a:solidFill>
            <a:schemeClr val="accent1"/>
          </a:solidFill>
          <a:ln w="12700">
            <a:solidFill>
              <a:schemeClr val="tx1"/>
            </a:solidFill>
            <a:miter lim="800000"/>
            <a:headEnd/>
            <a:tailEnd/>
          </a:ln>
          <a:effectLst/>
        </p:spPr>
        <p:txBody>
          <a:bodyPr wrap="none" anchor="ctr">
            <a:spAutoFit/>
          </a:bodyPr>
          <a:lstStyle/>
          <a:p>
            <a:endParaRPr lang="en-US"/>
          </a:p>
        </p:txBody>
      </p:sp>
      <p:sp>
        <p:nvSpPr>
          <p:cNvPr id="158755" name="AutoShape 35"/>
          <p:cNvSpPr>
            <a:spLocks noChangeArrowheads="1"/>
          </p:cNvSpPr>
          <p:nvPr/>
        </p:nvSpPr>
        <p:spPr bwMode="auto">
          <a:xfrm>
            <a:off x="8305800" y="5715000"/>
            <a:ext cx="457200" cy="457200"/>
          </a:xfrm>
          <a:prstGeom prst="rightArrow">
            <a:avLst>
              <a:gd name="adj1" fmla="val 50000"/>
              <a:gd name="adj2" fmla="val 25000"/>
            </a:avLst>
          </a:prstGeom>
          <a:solidFill>
            <a:schemeClr val="accent1"/>
          </a:solidFill>
          <a:ln w="12700">
            <a:solidFill>
              <a:schemeClr val="tx1"/>
            </a:solidFill>
            <a:miter lim="800000"/>
            <a:headEnd/>
            <a:tailEnd/>
          </a:ln>
          <a:effectLst/>
        </p:spPr>
        <p:txBody>
          <a:bodyPr wrap="none" anchor="ctr">
            <a:spAutoFit/>
          </a:bodyPr>
          <a:lstStyle/>
          <a:p>
            <a:endParaRPr lang="en-US"/>
          </a:p>
        </p:txBody>
      </p:sp>
      <p:sp>
        <p:nvSpPr>
          <p:cNvPr id="158756" name="Line 36"/>
          <p:cNvSpPr>
            <a:spLocks noChangeShapeType="1"/>
          </p:cNvSpPr>
          <p:nvPr/>
        </p:nvSpPr>
        <p:spPr bwMode="auto">
          <a:xfrm flipV="1">
            <a:off x="6096000" y="3810000"/>
            <a:ext cx="0" cy="533400"/>
          </a:xfrm>
          <a:prstGeom prst="line">
            <a:avLst/>
          </a:prstGeom>
          <a:noFill/>
          <a:ln w="12700">
            <a:solidFill>
              <a:schemeClr val="tx1"/>
            </a:solidFill>
            <a:round/>
            <a:headEnd/>
            <a:tailEnd type="triangle" w="med" len="med"/>
          </a:ln>
          <a:effectLst/>
        </p:spPr>
        <p:txBody>
          <a:bodyPr>
            <a:spAutoFit/>
          </a:bodyPr>
          <a:lstStyle/>
          <a:p>
            <a:endParaRPr lang="en-US"/>
          </a:p>
        </p:txBody>
      </p:sp>
      <p:sp>
        <p:nvSpPr>
          <p:cNvPr id="158757" name="Line 37"/>
          <p:cNvSpPr>
            <a:spLocks noChangeShapeType="1"/>
          </p:cNvSpPr>
          <p:nvPr/>
        </p:nvSpPr>
        <p:spPr bwMode="auto">
          <a:xfrm>
            <a:off x="6096000" y="4343400"/>
            <a:ext cx="609600" cy="0"/>
          </a:xfrm>
          <a:prstGeom prst="line">
            <a:avLst/>
          </a:prstGeom>
          <a:noFill/>
          <a:ln w="12700">
            <a:solidFill>
              <a:schemeClr val="tx1"/>
            </a:solidFill>
            <a:round/>
            <a:headEnd/>
            <a:tailEnd type="triangle" w="med" len="med"/>
          </a:ln>
          <a:effectLst/>
        </p:spPr>
        <p:txBody>
          <a:bodyPr>
            <a:spAutoFit/>
          </a:bodyPr>
          <a:lstStyle/>
          <a:p>
            <a:endParaRPr lang="en-US"/>
          </a:p>
        </p:txBody>
      </p:sp>
      <p:sp>
        <p:nvSpPr>
          <p:cNvPr id="158758" name="Text Box 38"/>
          <p:cNvSpPr txBox="1">
            <a:spLocks noChangeArrowheads="1"/>
          </p:cNvSpPr>
          <p:nvPr/>
        </p:nvSpPr>
        <p:spPr bwMode="auto">
          <a:xfrm>
            <a:off x="5715000" y="3657600"/>
            <a:ext cx="298450" cy="366713"/>
          </a:xfrm>
          <a:prstGeom prst="rect">
            <a:avLst/>
          </a:prstGeom>
          <a:noFill/>
          <a:ln w="12700">
            <a:noFill/>
            <a:miter lim="800000"/>
            <a:headEnd/>
            <a:tailEnd/>
          </a:ln>
          <a:effectLst/>
        </p:spPr>
        <p:txBody>
          <a:bodyPr wrap="none">
            <a:spAutoFit/>
          </a:bodyPr>
          <a:lstStyle/>
          <a:p>
            <a:r>
              <a:rPr lang="en-US" sz="1800"/>
              <a:t>y</a:t>
            </a:r>
          </a:p>
        </p:txBody>
      </p:sp>
      <p:sp>
        <p:nvSpPr>
          <p:cNvPr id="158759" name="Text Box 39"/>
          <p:cNvSpPr txBox="1">
            <a:spLocks noChangeArrowheads="1"/>
          </p:cNvSpPr>
          <p:nvPr/>
        </p:nvSpPr>
        <p:spPr bwMode="auto">
          <a:xfrm>
            <a:off x="6324600" y="4343400"/>
            <a:ext cx="298450" cy="366713"/>
          </a:xfrm>
          <a:prstGeom prst="rect">
            <a:avLst/>
          </a:prstGeom>
          <a:noFill/>
          <a:ln w="12700">
            <a:noFill/>
            <a:miter lim="800000"/>
            <a:headEnd/>
            <a:tailEnd/>
          </a:ln>
          <a:effectLst/>
        </p:spPr>
        <p:txBody>
          <a:bodyPr wrap="none">
            <a:spAutoFit/>
          </a:bodyPr>
          <a:lstStyle/>
          <a:p>
            <a:r>
              <a:rPr lang="en-US" sz="1800"/>
              <a:t>x</a:t>
            </a:r>
          </a:p>
        </p:txBody>
      </p:sp>
      <p:pic>
        <p:nvPicPr>
          <p:cNvPr id="158760" name="Picture 40" descr="cartcanon"/>
          <p:cNvPicPr>
            <a:picLocks noChangeAspect="1" noChangeArrowheads="1"/>
          </p:cNvPicPr>
          <p:nvPr/>
        </p:nvPicPr>
        <p:blipFill>
          <a:blip r:embed="rId2"/>
          <a:srcRect/>
          <a:stretch>
            <a:fillRect/>
          </a:stretch>
        </p:blipFill>
        <p:spPr bwMode="auto">
          <a:xfrm>
            <a:off x="6553200" y="304800"/>
            <a:ext cx="2381250" cy="2133600"/>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0" y="0"/>
            <a:ext cx="7772400" cy="914400"/>
          </a:xfrm>
        </p:spPr>
        <p:txBody>
          <a:bodyPr/>
          <a:lstStyle/>
          <a:p>
            <a:pPr algn="l"/>
            <a:r>
              <a:rPr lang="en-US"/>
              <a:t>DEMO:Newton’s Cradle</a:t>
            </a:r>
          </a:p>
        </p:txBody>
      </p:sp>
      <p:sp>
        <p:nvSpPr>
          <p:cNvPr id="202755" name="Rectangle 3"/>
          <p:cNvSpPr>
            <a:spLocks noGrp="1" noChangeArrowheads="1"/>
          </p:cNvSpPr>
          <p:nvPr>
            <p:ph type="body" idx="1"/>
          </p:nvPr>
        </p:nvSpPr>
        <p:spPr>
          <a:xfrm>
            <a:off x="0" y="1219200"/>
            <a:ext cx="4800600" cy="5257800"/>
          </a:xfrm>
        </p:spPr>
        <p:txBody>
          <a:bodyPr/>
          <a:lstStyle/>
          <a:p>
            <a:r>
              <a:rPr lang="en-US"/>
              <a:t>Conservation of Momentum and Energy</a:t>
            </a:r>
          </a:p>
          <a:p>
            <a:r>
              <a:rPr lang="en-US"/>
              <a:t>When we raise any number of balls, the amount of Momentum and Energy must remain the same at all times;  hence if we raise one ball, one ball must be in motion at all times</a:t>
            </a:r>
          </a:p>
        </p:txBody>
      </p:sp>
      <p:pic>
        <p:nvPicPr>
          <p:cNvPr id="202813" name="Picture 61" descr="newtoncradle"/>
          <p:cNvPicPr>
            <a:picLocks noChangeAspect="1" noChangeArrowheads="1" noCrop="1"/>
          </p:cNvPicPr>
          <p:nvPr/>
        </p:nvPicPr>
        <p:blipFill>
          <a:blip r:embed="rId2"/>
          <a:srcRect/>
          <a:stretch>
            <a:fillRect/>
          </a:stretch>
        </p:blipFill>
        <p:spPr bwMode="auto">
          <a:xfrm>
            <a:off x="5638800" y="4495800"/>
            <a:ext cx="2590800" cy="1565275"/>
          </a:xfrm>
          <a:prstGeom prst="rect">
            <a:avLst/>
          </a:prstGeom>
          <a:noFill/>
        </p:spPr>
      </p:pic>
      <p:pic>
        <p:nvPicPr>
          <p:cNvPr id="202814" name="Picture 62" descr="conmom"/>
          <p:cNvPicPr>
            <a:picLocks noChangeAspect="1" noChangeArrowheads="1"/>
          </p:cNvPicPr>
          <p:nvPr/>
        </p:nvPicPr>
        <p:blipFill>
          <a:blip r:embed="rId3"/>
          <a:srcRect/>
          <a:stretch>
            <a:fillRect/>
          </a:stretch>
        </p:blipFill>
        <p:spPr bwMode="auto">
          <a:xfrm>
            <a:off x="5105400" y="914400"/>
            <a:ext cx="3429000" cy="3282950"/>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a:xfrm>
            <a:off x="0" y="0"/>
            <a:ext cx="7772400" cy="838200"/>
          </a:xfrm>
        </p:spPr>
        <p:txBody>
          <a:bodyPr/>
          <a:lstStyle/>
          <a:p>
            <a:pPr algn="l"/>
            <a:r>
              <a:rPr lang="en-US"/>
              <a:t>DEMO: Gyroscopes</a:t>
            </a:r>
          </a:p>
        </p:txBody>
      </p:sp>
      <p:sp>
        <p:nvSpPr>
          <p:cNvPr id="205827" name="Rectangle 3"/>
          <p:cNvSpPr>
            <a:spLocks noGrp="1" noChangeArrowheads="1"/>
          </p:cNvSpPr>
          <p:nvPr>
            <p:ph type="body" idx="1"/>
          </p:nvPr>
        </p:nvSpPr>
        <p:spPr>
          <a:xfrm>
            <a:off x="0" y="914400"/>
            <a:ext cx="9144000" cy="1600200"/>
          </a:xfrm>
        </p:spPr>
        <p:txBody>
          <a:bodyPr/>
          <a:lstStyle/>
          <a:p>
            <a:r>
              <a:rPr lang="en-US" sz="2800"/>
              <a:t>Newton's laws in two dimensions (rotating)</a:t>
            </a:r>
          </a:p>
          <a:p>
            <a:r>
              <a:rPr lang="en-US" sz="2800"/>
              <a:t>Shows that Newton's laws are valid irrespective of the type of motion (straight or curved)</a:t>
            </a:r>
          </a:p>
        </p:txBody>
      </p:sp>
      <p:pic>
        <p:nvPicPr>
          <p:cNvPr id="205829" name="Picture 5" descr="Gyroscope"/>
          <p:cNvPicPr>
            <a:picLocks noChangeAspect="1" noChangeArrowheads="1"/>
          </p:cNvPicPr>
          <p:nvPr/>
        </p:nvPicPr>
        <p:blipFill>
          <a:blip r:embed="rId2"/>
          <a:srcRect/>
          <a:stretch>
            <a:fillRect/>
          </a:stretch>
        </p:blipFill>
        <p:spPr bwMode="auto">
          <a:xfrm>
            <a:off x="2590800" y="2590800"/>
            <a:ext cx="3429000" cy="2914650"/>
          </a:xfrm>
          <a:prstGeom prst="rect">
            <a:avLst/>
          </a:prstGeom>
          <a:noFill/>
        </p:spPr>
      </p:pic>
      <p:pic>
        <p:nvPicPr>
          <p:cNvPr id="205834" name="Picture 10" descr="white"/>
          <p:cNvPicPr>
            <a:picLocks noChangeAspect="1" noChangeArrowheads="1"/>
          </p:cNvPicPr>
          <p:nvPr/>
        </p:nvPicPr>
        <p:blipFill>
          <a:blip r:embed="rId3"/>
          <a:srcRect/>
          <a:stretch>
            <a:fillRect/>
          </a:stretch>
        </p:blipFill>
        <p:spPr bwMode="auto">
          <a:xfrm>
            <a:off x="9050338" y="1150938"/>
            <a:ext cx="239712" cy="239712"/>
          </a:xfrm>
          <a:prstGeom prst="rect">
            <a:avLst/>
          </a:prstGeom>
          <a:noFill/>
        </p:spPr>
      </p:pic>
      <p:sp>
        <p:nvSpPr>
          <p:cNvPr id="205838" name="Rectangle 14"/>
          <p:cNvSpPr>
            <a:spLocks noChangeArrowheads="1"/>
          </p:cNvSpPr>
          <p:nvPr/>
        </p:nvSpPr>
        <p:spPr bwMode="auto">
          <a:xfrm>
            <a:off x="228600" y="5943600"/>
            <a:ext cx="8686800" cy="854075"/>
          </a:xfrm>
          <a:prstGeom prst="rect">
            <a:avLst/>
          </a:prstGeom>
          <a:noFill/>
          <a:ln w="12700">
            <a:noFill/>
            <a:miter lim="800000"/>
            <a:headEnd/>
            <a:tailEnd/>
          </a:ln>
          <a:effectLst/>
        </p:spPr>
        <p:txBody>
          <a:bodyPr>
            <a:spAutoFit/>
          </a:bodyPr>
          <a:lstStyle/>
          <a:p>
            <a:pPr>
              <a:spcBef>
                <a:spcPct val="0"/>
              </a:spcBef>
            </a:pPr>
            <a:r>
              <a:rPr lang="en-US" sz="1000">
                <a:latin typeface="Verdana" pitchFamily="34" charset="0"/>
              </a:rPr>
              <a:t>This gyroscope is designed so that the flywheel and axle are free to point in any direction. Gyroscopes are useful in navigation because they are "rigid in space; a spinning gyroscope mounted within a vehicle always points in the same direction. Thus a gyroscope provides a means to determine a vehicle's orientation, without relying on visual cues that may not always be available (in fog or at night, for example).</a:t>
            </a:r>
          </a:p>
          <a:p>
            <a:pPr>
              <a:spcBef>
                <a:spcPct val="0"/>
              </a:spcBef>
            </a:pPr>
            <a:r>
              <a:rPr lang="en-US" sz="1000">
                <a:latin typeface="Verdana" pitchFamily="34" charset="0"/>
              </a:rPr>
              <a:t>Photo and Text:   Microsoft Encarta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457200" y="609600"/>
            <a:ext cx="3006725" cy="396875"/>
          </a:xfrm>
          <a:prstGeom prst="rect">
            <a:avLst/>
          </a:prstGeom>
          <a:noFill/>
          <a:ln w="9525">
            <a:noFill/>
            <a:miter lim="800000"/>
            <a:headEnd/>
            <a:tailEnd/>
          </a:ln>
          <a:effectLst/>
        </p:spPr>
        <p:txBody>
          <a:bodyPr wrap="none">
            <a:spAutoFit/>
          </a:bodyPr>
          <a:lstStyle/>
          <a:p>
            <a:pPr algn="l"/>
            <a:r>
              <a:rPr lang="en-US" sz="2000">
                <a:latin typeface="Comic Sans MS" pitchFamily="66" charset="0"/>
              </a:rPr>
              <a:t>Due Monday February 5</a:t>
            </a:r>
          </a:p>
        </p:txBody>
      </p:sp>
      <p:sp>
        <p:nvSpPr>
          <p:cNvPr id="52227" name="Text Box 3"/>
          <p:cNvSpPr txBox="1">
            <a:spLocks noChangeArrowheads="1"/>
          </p:cNvSpPr>
          <p:nvPr/>
        </p:nvSpPr>
        <p:spPr bwMode="auto">
          <a:xfrm>
            <a:off x="365125" y="1341438"/>
            <a:ext cx="184150" cy="457200"/>
          </a:xfrm>
          <a:prstGeom prst="rect">
            <a:avLst/>
          </a:prstGeom>
          <a:noFill/>
          <a:ln w="9525">
            <a:noFill/>
            <a:miter lim="800000"/>
            <a:headEnd/>
            <a:tailEnd/>
          </a:ln>
          <a:effectLst/>
        </p:spPr>
        <p:txBody>
          <a:bodyPr wrap="none">
            <a:spAutoFit/>
          </a:bodyPr>
          <a:lstStyle/>
          <a:p>
            <a:endParaRPr lang="en-US">
              <a:latin typeface="Comic Sans MS" pitchFamily="66" charset="0"/>
            </a:endParaRPr>
          </a:p>
        </p:txBody>
      </p:sp>
      <p:sp>
        <p:nvSpPr>
          <p:cNvPr id="52228" name="Text Box 4"/>
          <p:cNvSpPr txBox="1">
            <a:spLocks noChangeArrowheads="1"/>
          </p:cNvSpPr>
          <p:nvPr/>
        </p:nvSpPr>
        <p:spPr bwMode="auto">
          <a:xfrm>
            <a:off x="0" y="1085850"/>
            <a:ext cx="6791325" cy="3524250"/>
          </a:xfrm>
          <a:prstGeom prst="rect">
            <a:avLst/>
          </a:prstGeom>
          <a:noFill/>
          <a:ln w="9525">
            <a:noFill/>
            <a:miter lim="800000"/>
            <a:headEnd/>
            <a:tailEnd/>
          </a:ln>
          <a:effectLst/>
        </p:spPr>
        <p:txBody>
          <a:bodyPr wrap="none">
            <a:spAutoFit/>
          </a:bodyPr>
          <a:lstStyle/>
          <a:p>
            <a:pPr algn="l"/>
            <a:r>
              <a:rPr lang="en-US">
                <a:latin typeface="Comic Sans MS" pitchFamily="66" charset="0"/>
              </a:rPr>
              <a:t>1) Describe, Draw, or explain 3 applications of:</a:t>
            </a:r>
          </a:p>
          <a:p>
            <a:pPr algn="l"/>
            <a:r>
              <a:rPr lang="en-US">
                <a:latin typeface="Comic Sans MS" pitchFamily="66" charset="0"/>
              </a:rPr>
              <a:t>	</a:t>
            </a:r>
          </a:p>
          <a:p>
            <a:pPr algn="l"/>
            <a:r>
              <a:rPr lang="en-US">
                <a:latin typeface="Comic Sans MS" pitchFamily="66" charset="0"/>
              </a:rPr>
              <a:t>		i) Newtonian Mechanics</a:t>
            </a:r>
          </a:p>
          <a:p>
            <a:pPr algn="l"/>
            <a:r>
              <a:rPr lang="en-US">
                <a:latin typeface="Comic Sans MS" pitchFamily="66" charset="0"/>
              </a:rPr>
              <a:t>		ii) ElectroMagnetism</a:t>
            </a:r>
          </a:p>
          <a:p>
            <a:pPr algn="l"/>
            <a:r>
              <a:rPr lang="en-US">
                <a:latin typeface="Comic Sans MS" pitchFamily="66" charset="0"/>
              </a:rPr>
              <a:t>		iii) ThermoDynamics</a:t>
            </a:r>
          </a:p>
          <a:p>
            <a:pPr algn="l"/>
            <a:endParaRPr lang="en-US">
              <a:latin typeface="Comic Sans MS" pitchFamily="66" charset="0"/>
            </a:endParaRPr>
          </a:p>
          <a:p>
            <a:pPr algn="l"/>
            <a:r>
              <a:rPr lang="en-US">
                <a:latin typeface="Comic Sans MS" pitchFamily="66" charset="0"/>
              </a:rPr>
              <a:t>	</a:t>
            </a:r>
          </a:p>
          <a:p>
            <a:pPr algn="l"/>
            <a:endParaRPr lang="en-US">
              <a:latin typeface="Comic Sans MS" pitchFamily="66" charset="0"/>
            </a:endParaRPr>
          </a:p>
        </p:txBody>
      </p:sp>
      <p:sp>
        <p:nvSpPr>
          <p:cNvPr id="52229" name="Text Box 5"/>
          <p:cNvSpPr txBox="1">
            <a:spLocks noChangeArrowheads="1"/>
          </p:cNvSpPr>
          <p:nvPr/>
        </p:nvSpPr>
        <p:spPr bwMode="auto">
          <a:xfrm>
            <a:off x="0" y="3962400"/>
            <a:ext cx="6553200" cy="895350"/>
          </a:xfrm>
          <a:prstGeom prst="rect">
            <a:avLst/>
          </a:prstGeom>
          <a:noFill/>
          <a:ln w="9525">
            <a:noFill/>
            <a:miter lim="800000"/>
            <a:headEnd/>
            <a:tailEnd/>
          </a:ln>
          <a:effectLst/>
        </p:spPr>
        <p:txBody>
          <a:bodyPr wrap="none">
            <a:spAutoFit/>
          </a:bodyPr>
          <a:lstStyle/>
          <a:p>
            <a:pPr algn="l"/>
            <a:r>
              <a:rPr lang="en-US">
                <a:latin typeface="Comic Sans MS" pitchFamily="66" charset="0"/>
              </a:rPr>
              <a:t>2) Describe, Draw, or explain 1 application of</a:t>
            </a:r>
          </a:p>
          <a:p>
            <a:pPr algn="l"/>
            <a:r>
              <a:rPr lang="en-US">
                <a:latin typeface="Comic Sans MS" pitchFamily="66" charset="0"/>
              </a:rPr>
              <a:t>	Quantum Mechanics </a:t>
            </a:r>
            <a:r>
              <a:rPr lang="en-US" u="sng">
                <a:latin typeface="Comic Sans MS" pitchFamily="66" charset="0"/>
              </a:rPr>
              <a:t>or</a:t>
            </a:r>
            <a:r>
              <a:rPr lang="en-US">
                <a:latin typeface="Comic Sans MS" pitchFamily="66" charset="0"/>
              </a:rPr>
              <a:t> Relativity</a:t>
            </a:r>
            <a:endParaRPr lang="en-US" u="sng">
              <a:latin typeface="Comic Sans MS" pitchFamily="66" charset="0"/>
            </a:endParaRPr>
          </a:p>
        </p:txBody>
      </p:sp>
      <p:sp>
        <p:nvSpPr>
          <p:cNvPr id="52231" name="Text Box 7"/>
          <p:cNvSpPr txBox="1">
            <a:spLocks noChangeArrowheads="1"/>
          </p:cNvSpPr>
          <p:nvPr/>
        </p:nvSpPr>
        <p:spPr bwMode="auto">
          <a:xfrm>
            <a:off x="0" y="5105400"/>
            <a:ext cx="9144000" cy="1333500"/>
          </a:xfrm>
          <a:prstGeom prst="rect">
            <a:avLst/>
          </a:prstGeom>
          <a:noFill/>
          <a:ln w="9525">
            <a:noFill/>
            <a:miter lim="800000"/>
            <a:headEnd/>
            <a:tailEnd/>
          </a:ln>
          <a:effectLst/>
        </p:spPr>
        <p:txBody>
          <a:bodyPr>
            <a:spAutoFit/>
          </a:bodyPr>
          <a:lstStyle/>
          <a:p>
            <a:pPr algn="l"/>
            <a:r>
              <a:rPr lang="en-US">
                <a:latin typeface="Comic Sans MS" pitchFamily="66" charset="0"/>
              </a:rPr>
              <a:t> Which theory seems the most interesting</a:t>
            </a:r>
          </a:p>
          <a:p>
            <a:pPr algn="l"/>
            <a:r>
              <a:rPr lang="en-US">
                <a:latin typeface="Comic Sans MS" pitchFamily="66" charset="0"/>
              </a:rPr>
              <a:t>	so far?  Which style of presentation?</a:t>
            </a:r>
          </a:p>
          <a:p>
            <a:pPr algn="l"/>
            <a:r>
              <a:rPr lang="en-US">
                <a:latin typeface="Comic Sans MS" pitchFamily="66" charset="0"/>
              </a:rPr>
              <a:t>  If none, please elaborate on what you don’t 	like and why :) </a:t>
            </a:r>
          </a:p>
        </p:txBody>
      </p:sp>
      <p:sp>
        <p:nvSpPr>
          <p:cNvPr id="52234" name="Rectangle 10"/>
          <p:cNvSpPr>
            <a:spLocks noGrp="1" noChangeArrowheads="1"/>
          </p:cNvSpPr>
          <p:nvPr>
            <p:ph type="title" idx="4294967295"/>
          </p:nvPr>
        </p:nvSpPr>
        <p:spPr>
          <a:xfrm>
            <a:off x="0" y="0"/>
            <a:ext cx="4419600" cy="685800"/>
          </a:xfrm>
        </p:spPr>
        <p:txBody>
          <a:bodyPr/>
          <a:lstStyle/>
          <a:p>
            <a:r>
              <a:rPr lang="en-US"/>
              <a:t>Homework One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8" name="Rectangle 2052"/>
          <p:cNvSpPr>
            <a:spLocks noGrp="1" noChangeArrowheads="1"/>
          </p:cNvSpPr>
          <p:nvPr>
            <p:ph type="title"/>
          </p:nvPr>
        </p:nvSpPr>
        <p:spPr>
          <a:xfrm>
            <a:off x="0" y="0"/>
            <a:ext cx="9144000" cy="1219200"/>
          </a:xfrm>
          <a:noFill/>
          <a:ln/>
        </p:spPr>
        <p:txBody>
          <a:bodyPr/>
          <a:lstStyle/>
          <a:p>
            <a:r>
              <a:rPr lang="en-US" sz="7200" u="sng"/>
              <a:t>THERMODYNAMICS</a:t>
            </a:r>
          </a:p>
        </p:txBody>
      </p:sp>
      <p:sp>
        <p:nvSpPr>
          <p:cNvPr id="200712" name="Text Box 2056"/>
          <p:cNvSpPr txBox="1">
            <a:spLocks noChangeArrowheads="1"/>
          </p:cNvSpPr>
          <p:nvPr/>
        </p:nvSpPr>
        <p:spPr bwMode="auto">
          <a:xfrm>
            <a:off x="152400" y="1447800"/>
            <a:ext cx="8899525" cy="5033963"/>
          </a:xfrm>
          <a:prstGeom prst="rect">
            <a:avLst/>
          </a:prstGeom>
          <a:noFill/>
          <a:ln w="12700">
            <a:noFill/>
            <a:miter lim="800000"/>
            <a:headEnd/>
            <a:tailEnd/>
          </a:ln>
          <a:effectLst/>
        </p:spPr>
        <p:txBody>
          <a:bodyPr>
            <a:spAutoFit/>
          </a:bodyPr>
          <a:lstStyle/>
          <a:p>
            <a:pPr algn="l"/>
            <a:r>
              <a:rPr lang="en-US" sz="1600"/>
              <a:t>Thermodynamics covers a wide variety of phenomena.  It is the fundamentally the theory of heat </a:t>
            </a:r>
          </a:p>
          <a:p>
            <a:pPr algn="l"/>
            <a:r>
              <a:rPr lang="en-US" sz="1600"/>
              <a:t>And since heat is a form of energy, Thermo is also a theory of energy.  Here, we study the how </a:t>
            </a:r>
          </a:p>
          <a:p>
            <a:pPr algn="l"/>
            <a:r>
              <a:rPr lang="en-US" sz="1600"/>
              <a:t>Heat flows from on material to another and how the material responds to this change in heat.</a:t>
            </a:r>
          </a:p>
          <a:p>
            <a:pPr algn="l"/>
            <a:r>
              <a:rPr lang="en-US" sz="1600"/>
              <a:t>Like in Newtonian Mechanics, there are three (plus one) laws that form the basis of our understanding of heat and thermodynamics.  These three laws define the direction of heat flow, conservation of heat energy, and the minimum temperature a body can achieve</a:t>
            </a:r>
          </a:p>
          <a:p>
            <a:pPr algn="l"/>
            <a:endParaRPr lang="en-US" sz="1600"/>
          </a:p>
          <a:p>
            <a:pPr algn="l"/>
            <a:r>
              <a:rPr lang="en-US" sz="1600"/>
              <a:t>With the insight of Lord Kelvin, we came to understand heat as the random motion of molecules </a:t>
            </a:r>
          </a:p>
          <a:p>
            <a:pPr algn="l"/>
            <a:r>
              <a:rPr lang="en-US" sz="1600"/>
              <a:t>Within a body.  Therefore, a cold objects molecules are moving less energetically than a hot.</a:t>
            </a:r>
          </a:p>
          <a:p>
            <a:pPr algn="l"/>
            <a:r>
              <a:rPr lang="en-US" sz="1600"/>
              <a:t>This is the Kinetic Theory of Thermodynamics and let’s us understand that heat is nothing more </a:t>
            </a:r>
          </a:p>
          <a:p>
            <a:pPr algn="l"/>
            <a:r>
              <a:rPr lang="en-US" sz="1600"/>
              <a:t>Than a measurement of the average energy that a molecule has in a system.</a:t>
            </a:r>
          </a:p>
          <a:p>
            <a:pPr algn="l"/>
            <a:endParaRPr lang="en-US" sz="1600"/>
          </a:p>
          <a:p>
            <a:pPr algn="l"/>
            <a:r>
              <a:rPr lang="en-US" sz="1600"/>
              <a:t>Thermodynamics main application when it was first postulated was in the theory of heat engines.  At that time, water power was the main source of energy for human projects.  Thanks to the understanding brought forth by thermo, the Heat Engine becomes possible.  Hence, the steam and later the petroleum engine redesigned the human landscape by making large distances seem small thanks to trains and large jobs seem easy thanks to powerful heat engines.</a:t>
            </a:r>
          </a:p>
          <a:p>
            <a:pPr algn="l"/>
            <a:endParaRPr lang="en-US" sz="16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0"/>
            <a:ext cx="7772400" cy="1143000"/>
          </a:xfrm>
        </p:spPr>
        <p:txBody>
          <a:bodyPr/>
          <a:lstStyle/>
          <a:p>
            <a:pPr algn="l"/>
            <a:r>
              <a:rPr lang="en-US" u="sng"/>
              <a:t>Lord Kelvin</a:t>
            </a:r>
          </a:p>
        </p:txBody>
      </p:sp>
      <p:sp>
        <p:nvSpPr>
          <p:cNvPr id="25603" name="Rectangle 3"/>
          <p:cNvSpPr>
            <a:spLocks noGrp="1" noChangeArrowheads="1"/>
          </p:cNvSpPr>
          <p:nvPr>
            <p:ph type="body" idx="1"/>
          </p:nvPr>
        </p:nvSpPr>
        <p:spPr>
          <a:xfrm>
            <a:off x="4343400" y="457200"/>
            <a:ext cx="4572000" cy="5562600"/>
          </a:xfrm>
        </p:spPr>
        <p:txBody>
          <a:bodyPr/>
          <a:lstStyle/>
          <a:p>
            <a:r>
              <a:rPr lang="en-US" sz="2400"/>
              <a:t>Son of a Mathematician, did fundamental work on the theory of Heat.  Made possible the Kinetic theory of Matter</a:t>
            </a:r>
          </a:p>
          <a:p>
            <a:r>
              <a:rPr lang="en-US" sz="2400"/>
              <a:t>Absolute Temperature scale; 2</a:t>
            </a:r>
            <a:r>
              <a:rPr lang="en-US" sz="2400" baseline="30000"/>
              <a:t>nd</a:t>
            </a:r>
            <a:r>
              <a:rPr lang="en-US" sz="2400"/>
              <a:t> law of </a:t>
            </a:r>
            <a:r>
              <a:rPr lang="en-US" sz="2400" b="1">
                <a:effectLst>
                  <a:outerShdw blurRad="38100" dist="38100" dir="2700000" algn="tl">
                    <a:srgbClr val="C0C0C0"/>
                  </a:outerShdw>
                </a:effectLst>
              </a:rPr>
              <a:t>Thermodynamics:</a:t>
            </a:r>
            <a:endParaRPr lang="en-US" sz="2400"/>
          </a:p>
          <a:p>
            <a:pPr>
              <a:buFontTx/>
              <a:buNone/>
            </a:pPr>
            <a:r>
              <a:rPr lang="en-US" sz="2400" b="1">
                <a:effectLst>
                  <a:outerShdw blurRad="38100" dist="38100" dir="2700000" algn="tl">
                    <a:srgbClr val="C0C0C0"/>
                  </a:outerShdw>
                </a:effectLst>
              </a:rPr>
              <a:t>	</a:t>
            </a:r>
            <a:r>
              <a:rPr lang="en-US" sz="2400"/>
              <a:t>entropy can never decrease.</a:t>
            </a:r>
          </a:p>
          <a:p>
            <a:r>
              <a:rPr lang="en-US" sz="2400"/>
              <a:t>Joule-Thompson effect: temperature decrease upon expansion into a vacuum.</a:t>
            </a:r>
          </a:p>
          <a:p>
            <a:r>
              <a:rPr lang="en-US" sz="2400"/>
              <a:t>Published 600 papers, has 70 patents, and is buried near Newton in Westminster Abbey</a:t>
            </a:r>
          </a:p>
        </p:txBody>
      </p:sp>
      <p:pic>
        <p:nvPicPr>
          <p:cNvPr id="25604" name="Picture 4" descr="kelvin"/>
          <p:cNvPicPr>
            <a:picLocks noChangeAspect="1" noChangeArrowheads="1"/>
          </p:cNvPicPr>
          <p:nvPr/>
        </p:nvPicPr>
        <p:blipFill>
          <a:blip r:embed="rId2"/>
          <a:srcRect/>
          <a:stretch>
            <a:fillRect/>
          </a:stretch>
        </p:blipFill>
        <p:spPr bwMode="auto">
          <a:xfrm>
            <a:off x="381000" y="1524000"/>
            <a:ext cx="3354388" cy="44958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152400"/>
            <a:ext cx="7772400" cy="1143000"/>
          </a:xfrm>
        </p:spPr>
        <p:txBody>
          <a:bodyPr/>
          <a:lstStyle/>
          <a:p>
            <a:r>
              <a:rPr lang="en-US"/>
              <a:t>Conceptual Outline</a:t>
            </a:r>
            <a:br>
              <a:rPr lang="en-US"/>
            </a:br>
            <a:r>
              <a:rPr lang="en-US"/>
              <a:t>(</a:t>
            </a:r>
            <a:r>
              <a:rPr lang="en-US" sz="2800"/>
              <a:t>by no means an exhaustive list)</a:t>
            </a:r>
            <a:endParaRPr lang="en-US"/>
          </a:p>
        </p:txBody>
      </p:sp>
      <p:sp>
        <p:nvSpPr>
          <p:cNvPr id="3075" name="Rectangle 3"/>
          <p:cNvSpPr>
            <a:spLocks noGrp="1" noChangeArrowheads="1"/>
          </p:cNvSpPr>
          <p:nvPr>
            <p:ph type="body" idx="1"/>
          </p:nvPr>
        </p:nvSpPr>
        <p:spPr>
          <a:xfrm>
            <a:off x="228600" y="1447800"/>
            <a:ext cx="7772400" cy="4953000"/>
          </a:xfrm>
        </p:spPr>
        <p:txBody>
          <a:bodyPr/>
          <a:lstStyle/>
          <a:p>
            <a:r>
              <a:rPr lang="en-US" dirty="0"/>
              <a:t>Basic math </a:t>
            </a:r>
          </a:p>
          <a:p>
            <a:r>
              <a:rPr lang="en-US" dirty="0"/>
              <a:t>Kinetic and Potential Energy</a:t>
            </a:r>
          </a:p>
          <a:p>
            <a:r>
              <a:rPr lang="en-US" dirty="0"/>
              <a:t>Conservation Laws</a:t>
            </a:r>
          </a:p>
          <a:p>
            <a:r>
              <a:rPr lang="en-US" dirty="0"/>
              <a:t>Forces and acceleration</a:t>
            </a:r>
          </a:p>
          <a:p>
            <a:r>
              <a:rPr lang="en-US" dirty="0"/>
              <a:t>Light, Sound, and other </a:t>
            </a:r>
            <a:r>
              <a:rPr lang="en-US" dirty="0" smtClean="0"/>
              <a:t>waves </a:t>
            </a:r>
            <a:r>
              <a:rPr lang="en-US" sz="2000" dirty="0" smtClean="0"/>
              <a:t>(not included)</a:t>
            </a:r>
            <a:endParaRPr lang="en-US" dirty="0"/>
          </a:p>
          <a:p>
            <a:r>
              <a:rPr lang="en-US" dirty="0"/>
              <a:t>Symmetries </a:t>
            </a:r>
            <a:r>
              <a:rPr lang="en-US" sz="2000" dirty="0" smtClean="0"/>
              <a:t>(not included)</a:t>
            </a:r>
            <a:endParaRPr lang="en-US" dirty="0"/>
          </a:p>
          <a:p>
            <a:r>
              <a:rPr lang="en-US" dirty="0"/>
              <a:t>Space and </a:t>
            </a:r>
            <a:r>
              <a:rPr lang="en-US" dirty="0" smtClean="0"/>
              <a:t>Time </a:t>
            </a:r>
            <a:endParaRPr lang="en-US" dirty="0"/>
          </a:p>
          <a:p>
            <a:r>
              <a:rPr lang="en-US" dirty="0"/>
              <a:t>Stars, Planets, and </a:t>
            </a:r>
            <a:r>
              <a:rPr lang="en-US" dirty="0" smtClean="0"/>
              <a:t>Cosmology </a:t>
            </a:r>
            <a:r>
              <a:rPr lang="en-US" sz="2000" dirty="0" smtClean="0"/>
              <a:t>(not included)</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0" y="0"/>
            <a:ext cx="7772400" cy="1143000"/>
          </a:xfrm>
        </p:spPr>
        <p:txBody>
          <a:bodyPr/>
          <a:lstStyle/>
          <a:p>
            <a:pPr algn="l"/>
            <a:r>
              <a:rPr lang="en-US" u="sng">
                <a:solidFill>
                  <a:srgbClr val="FF0000"/>
                </a:solidFill>
                <a:latin typeface="Impact" pitchFamily="34" charset="0"/>
              </a:rPr>
              <a:t>Energy!</a:t>
            </a:r>
          </a:p>
        </p:txBody>
      </p:sp>
      <p:sp>
        <p:nvSpPr>
          <p:cNvPr id="60419" name="Rectangle 3"/>
          <p:cNvSpPr>
            <a:spLocks noGrp="1" noChangeArrowheads="1"/>
          </p:cNvSpPr>
          <p:nvPr>
            <p:ph type="body" idx="1"/>
          </p:nvPr>
        </p:nvSpPr>
        <p:spPr>
          <a:xfrm>
            <a:off x="0" y="1219200"/>
            <a:ext cx="9144000" cy="5638800"/>
          </a:xfrm>
        </p:spPr>
        <p:txBody>
          <a:bodyPr/>
          <a:lstStyle/>
          <a:p>
            <a:r>
              <a:rPr lang="en-US"/>
              <a:t>Technically, Energy is a </a:t>
            </a:r>
            <a:r>
              <a:rPr lang="en-US" i="1"/>
              <a:t>concept</a:t>
            </a:r>
            <a:r>
              <a:rPr lang="en-US"/>
              <a:t> on the ability to do</a:t>
            </a:r>
          </a:p>
          <a:p>
            <a:pPr>
              <a:buFontTx/>
              <a:buNone/>
            </a:pPr>
            <a:r>
              <a:rPr lang="en-US"/>
              <a:t>	work;  anything that moves or has the potential to move has energy.  Energy comes in many guises:</a:t>
            </a:r>
          </a:p>
          <a:p>
            <a:pPr>
              <a:buFontTx/>
              <a:buNone/>
            </a:pPr>
            <a:endParaRPr lang="en-US"/>
          </a:p>
          <a:p>
            <a:pPr algn="ctr">
              <a:buFontTx/>
              <a:buNone/>
            </a:pPr>
            <a:r>
              <a:rPr lang="en-US"/>
              <a:t>Mechanical Energy</a:t>
            </a:r>
          </a:p>
          <a:p>
            <a:pPr algn="ctr">
              <a:buFontTx/>
              <a:buNone/>
            </a:pPr>
            <a:endParaRPr lang="en-US"/>
          </a:p>
          <a:p>
            <a:pPr algn="ctr">
              <a:buFontTx/>
              <a:buNone/>
            </a:pPr>
            <a:r>
              <a:rPr lang="en-US"/>
              <a:t>Electromagnetic Energy</a:t>
            </a:r>
          </a:p>
          <a:p>
            <a:pPr algn="ctr">
              <a:buFontTx/>
              <a:buNone/>
            </a:pPr>
            <a:endParaRPr lang="en-US"/>
          </a:p>
          <a:p>
            <a:pPr algn="ctr">
              <a:buFontTx/>
              <a:buNone/>
            </a:pPr>
            <a:r>
              <a:rPr lang="en-US"/>
              <a:t>Heat Energy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26"/>
          <p:cNvSpPr>
            <a:spLocks noGrp="1" noChangeArrowheads="1"/>
          </p:cNvSpPr>
          <p:nvPr>
            <p:ph type="title"/>
          </p:nvPr>
        </p:nvSpPr>
        <p:spPr>
          <a:xfrm>
            <a:off x="0" y="0"/>
            <a:ext cx="7315200" cy="762000"/>
          </a:xfrm>
        </p:spPr>
        <p:txBody>
          <a:bodyPr/>
          <a:lstStyle/>
          <a:p>
            <a:pPr algn="l"/>
            <a:r>
              <a:rPr lang="en-US" u="sng"/>
              <a:t>Mechanical Energy</a:t>
            </a:r>
          </a:p>
        </p:txBody>
      </p:sp>
      <p:sp>
        <p:nvSpPr>
          <p:cNvPr id="61443" name="Rectangle 1027"/>
          <p:cNvSpPr>
            <a:spLocks noGrp="1" noChangeArrowheads="1"/>
          </p:cNvSpPr>
          <p:nvPr>
            <p:ph type="body" idx="1"/>
          </p:nvPr>
        </p:nvSpPr>
        <p:spPr>
          <a:xfrm>
            <a:off x="0" y="1295400"/>
            <a:ext cx="8763000" cy="4648200"/>
          </a:xfrm>
        </p:spPr>
        <p:txBody>
          <a:bodyPr/>
          <a:lstStyle/>
          <a:p>
            <a:r>
              <a:rPr lang="en-US"/>
              <a:t>This is the energy associated with both static and 	moving matter</a:t>
            </a:r>
          </a:p>
          <a:p>
            <a:pPr>
              <a:buFontTx/>
              <a:buNone/>
            </a:pPr>
            <a:endParaRPr lang="en-US" sz="2400" u="sng"/>
          </a:p>
          <a:p>
            <a:pPr>
              <a:buFontTx/>
              <a:buNone/>
            </a:pPr>
            <a:r>
              <a:rPr lang="en-US" sz="2400" u="sng"/>
              <a:t>Potential energy:  Static energy</a:t>
            </a:r>
            <a:endParaRPr lang="en-US"/>
          </a:p>
          <a:p>
            <a:pPr>
              <a:buFontTx/>
              <a:buNone/>
            </a:pPr>
            <a:endParaRPr lang="en-US" sz="2400" u="sng"/>
          </a:p>
          <a:p>
            <a:pPr>
              <a:buFontTx/>
              <a:buNone/>
            </a:pPr>
            <a:endParaRPr lang="en-US" sz="2400" u="sng"/>
          </a:p>
          <a:p>
            <a:pPr>
              <a:buFontTx/>
              <a:buNone/>
            </a:pPr>
            <a:r>
              <a:rPr lang="en-US" sz="2400" u="sng"/>
              <a:t>Kinetic energy:  Moving energy</a:t>
            </a:r>
          </a:p>
          <a:p>
            <a:pPr>
              <a:buFontTx/>
              <a:buNone/>
            </a:pPr>
            <a:endParaRPr lang="en-US" sz="2400"/>
          </a:p>
          <a:p>
            <a:pPr>
              <a:buFontTx/>
              <a:buNone/>
            </a:pPr>
            <a:endParaRPr lang="en-US" sz="2400" u="sng"/>
          </a:p>
          <a:p>
            <a:pPr>
              <a:buFontTx/>
              <a:buNone/>
            </a:pPr>
            <a:r>
              <a:rPr lang="en-US" sz="2400" u="sng"/>
              <a:t>Work energy:   Forced energy</a:t>
            </a:r>
          </a:p>
          <a:p>
            <a:pPr>
              <a:buFontTx/>
              <a:buNone/>
            </a:pPr>
            <a:r>
              <a:rPr lang="en-US" sz="2400"/>
              <a:t>	</a:t>
            </a:r>
          </a:p>
        </p:txBody>
      </p:sp>
      <p:grpSp>
        <p:nvGrpSpPr>
          <p:cNvPr id="61454" name="Group 1038"/>
          <p:cNvGrpSpPr>
            <a:grpSpLocks/>
          </p:cNvGrpSpPr>
          <p:nvPr/>
        </p:nvGrpSpPr>
        <p:grpSpPr bwMode="auto">
          <a:xfrm>
            <a:off x="4038600" y="2362200"/>
            <a:ext cx="4724400" cy="4191000"/>
            <a:chOff x="2544" y="1488"/>
            <a:chExt cx="2976" cy="2640"/>
          </a:xfrm>
        </p:grpSpPr>
        <p:sp>
          <p:nvSpPr>
            <p:cNvPr id="61449" name="Text Box 1033"/>
            <p:cNvSpPr txBox="1">
              <a:spLocks noChangeArrowheads="1"/>
            </p:cNvSpPr>
            <p:nvPr/>
          </p:nvSpPr>
          <p:spPr bwMode="auto">
            <a:xfrm>
              <a:off x="2736" y="1488"/>
              <a:ext cx="2784" cy="2640"/>
            </a:xfrm>
            <a:prstGeom prst="rect">
              <a:avLst/>
            </a:prstGeom>
            <a:noFill/>
            <a:ln w="9525">
              <a:solidFill>
                <a:schemeClr val="tx1"/>
              </a:solidFill>
              <a:miter lim="800000"/>
              <a:headEnd/>
              <a:tailEnd/>
            </a:ln>
            <a:effectLst/>
          </p:spPr>
          <p:txBody>
            <a:bodyPr>
              <a:spAutoFit/>
            </a:bodyPr>
            <a:lstStyle/>
            <a:p>
              <a:pPr algn="l"/>
              <a:r>
                <a:rPr lang="en-US">
                  <a:latin typeface="Comic Sans MS" pitchFamily="66" charset="0"/>
                </a:rPr>
                <a:t>Anything with </a:t>
              </a:r>
              <a:r>
                <a:rPr lang="en-US" u="sng">
                  <a:latin typeface="Comic Sans MS" pitchFamily="66" charset="0"/>
                </a:rPr>
                <a:t>mass</a:t>
              </a:r>
              <a:r>
                <a:rPr lang="en-US">
                  <a:latin typeface="Comic Sans MS" pitchFamily="66" charset="0"/>
                </a:rPr>
                <a:t> that has the </a:t>
              </a:r>
              <a:r>
                <a:rPr lang="en-US" i="1">
                  <a:latin typeface="Comic Sans MS" pitchFamily="66" charset="0"/>
                </a:rPr>
                <a:t>potential</a:t>
              </a:r>
              <a:r>
                <a:rPr lang="en-US">
                  <a:latin typeface="Comic Sans MS" pitchFamily="66" charset="0"/>
                </a:rPr>
                <a:t> to move has potential energy:</a:t>
              </a:r>
            </a:p>
            <a:p>
              <a:pPr algn="l"/>
              <a:endParaRPr lang="en-US">
                <a:latin typeface="Comic Sans MS" pitchFamily="66" charset="0"/>
              </a:endParaRPr>
            </a:p>
            <a:p>
              <a:pPr algn="l"/>
              <a:r>
                <a:rPr lang="en-US">
                  <a:latin typeface="Comic Sans MS" pitchFamily="66" charset="0"/>
                </a:rPr>
                <a:t>For example,a  mass (</a:t>
              </a:r>
              <a:r>
                <a:rPr lang="en-US">
                  <a:solidFill>
                    <a:srgbClr val="FF0000"/>
                  </a:solidFill>
                  <a:latin typeface="Comic Sans MS" pitchFamily="66" charset="0"/>
                </a:rPr>
                <a:t>m</a:t>
              </a:r>
              <a:r>
                <a:rPr lang="en-US">
                  <a:latin typeface="Comic Sans MS" pitchFamily="66" charset="0"/>
                </a:rPr>
                <a:t>) in Earth’s gravitational field (</a:t>
              </a:r>
              <a:r>
                <a:rPr lang="en-US">
                  <a:solidFill>
                    <a:srgbClr val="FF0000"/>
                  </a:solidFill>
                  <a:latin typeface="Comic Sans MS" pitchFamily="66" charset="0"/>
                </a:rPr>
                <a:t>g</a:t>
              </a:r>
              <a:r>
                <a:rPr lang="en-US">
                  <a:latin typeface="Comic Sans MS" pitchFamily="66" charset="0"/>
                </a:rPr>
                <a:t>) has gravitational potential energy </a:t>
              </a:r>
            </a:p>
            <a:p>
              <a:endParaRPr lang="en-US">
                <a:latin typeface="Comic Sans MS" pitchFamily="66" charset="0"/>
              </a:endParaRPr>
            </a:p>
            <a:p>
              <a:r>
                <a:rPr lang="en-US" sz="3200">
                  <a:solidFill>
                    <a:srgbClr val="FF0000"/>
                  </a:solidFill>
                  <a:latin typeface="Comic Sans MS" pitchFamily="66" charset="0"/>
                </a:rPr>
                <a:t>PE</a:t>
              </a:r>
              <a:r>
                <a:rPr lang="en-US" sz="3200" baseline="-25000">
                  <a:solidFill>
                    <a:srgbClr val="FF0000"/>
                  </a:solidFill>
                  <a:latin typeface="Comic Sans MS" pitchFamily="66" charset="0"/>
                </a:rPr>
                <a:t>G</a:t>
              </a:r>
              <a:r>
                <a:rPr lang="en-US" sz="3200">
                  <a:solidFill>
                    <a:srgbClr val="FF0000"/>
                  </a:solidFill>
                  <a:latin typeface="Comic Sans MS" pitchFamily="66" charset="0"/>
                </a:rPr>
                <a:t>=m x g x  height</a:t>
              </a:r>
            </a:p>
          </p:txBody>
        </p:sp>
        <p:sp>
          <p:nvSpPr>
            <p:cNvPr id="61453" name="Line 1037"/>
            <p:cNvSpPr>
              <a:spLocks noChangeShapeType="1"/>
            </p:cNvSpPr>
            <p:nvPr/>
          </p:nvSpPr>
          <p:spPr bwMode="auto">
            <a:xfrm flipH="1">
              <a:off x="2544" y="1920"/>
              <a:ext cx="192" cy="0"/>
            </a:xfrm>
            <a:prstGeom prst="line">
              <a:avLst/>
            </a:prstGeom>
            <a:noFill/>
            <a:ln w="12700">
              <a:solidFill>
                <a:schemeClr val="tx1"/>
              </a:solidFill>
              <a:round/>
              <a:headEnd/>
              <a:tailEnd/>
            </a:ln>
            <a:effectLst/>
          </p:spPr>
          <p:txBody>
            <a:bodyPr>
              <a:spAutoFit/>
            </a:bodyPr>
            <a:lstStyle/>
            <a:p>
              <a:endParaRPr lang="en-US"/>
            </a:p>
          </p:txBody>
        </p:sp>
      </p:grpSp>
      <p:grpSp>
        <p:nvGrpSpPr>
          <p:cNvPr id="61459" name="Group 1043"/>
          <p:cNvGrpSpPr>
            <a:grpSpLocks/>
          </p:cNvGrpSpPr>
          <p:nvPr/>
        </p:nvGrpSpPr>
        <p:grpSpPr bwMode="auto">
          <a:xfrm>
            <a:off x="3886200" y="4800600"/>
            <a:ext cx="4495800" cy="1757363"/>
            <a:chOff x="2448" y="3024"/>
            <a:chExt cx="2832" cy="1107"/>
          </a:xfrm>
        </p:grpSpPr>
        <p:sp>
          <p:nvSpPr>
            <p:cNvPr id="61450" name="Text Box 1034"/>
            <p:cNvSpPr txBox="1">
              <a:spLocks noChangeArrowheads="1"/>
            </p:cNvSpPr>
            <p:nvPr/>
          </p:nvSpPr>
          <p:spPr bwMode="auto">
            <a:xfrm>
              <a:off x="2928" y="3024"/>
              <a:ext cx="2352" cy="1107"/>
            </a:xfrm>
            <a:prstGeom prst="rect">
              <a:avLst/>
            </a:prstGeom>
            <a:noFill/>
            <a:ln w="9525">
              <a:solidFill>
                <a:schemeClr val="tx1"/>
              </a:solidFill>
              <a:miter lim="800000"/>
              <a:headEnd/>
              <a:tailEnd/>
            </a:ln>
            <a:effectLst/>
          </p:spPr>
          <p:txBody>
            <a:bodyPr>
              <a:spAutoFit/>
            </a:bodyPr>
            <a:lstStyle/>
            <a:p>
              <a:r>
                <a:rPr lang="en-US" sz="3200">
                  <a:solidFill>
                    <a:srgbClr val="FF0000"/>
                  </a:solidFill>
                  <a:latin typeface="Comic Sans MS" pitchFamily="66" charset="0"/>
                </a:rPr>
                <a:t>W= F x d</a:t>
              </a:r>
            </a:p>
            <a:p>
              <a:r>
                <a:rPr lang="en-US">
                  <a:latin typeface="Comic Sans MS" pitchFamily="66" charset="0"/>
                </a:rPr>
                <a:t>Work is done when a force is applied over a distance. </a:t>
              </a:r>
            </a:p>
          </p:txBody>
        </p:sp>
        <p:sp>
          <p:nvSpPr>
            <p:cNvPr id="61455" name="Line 1039"/>
            <p:cNvSpPr>
              <a:spLocks noChangeShapeType="1"/>
            </p:cNvSpPr>
            <p:nvPr/>
          </p:nvSpPr>
          <p:spPr bwMode="auto">
            <a:xfrm>
              <a:off x="2448" y="3600"/>
              <a:ext cx="480" cy="0"/>
            </a:xfrm>
            <a:prstGeom prst="line">
              <a:avLst/>
            </a:prstGeom>
            <a:noFill/>
            <a:ln w="12700">
              <a:solidFill>
                <a:schemeClr val="tx1"/>
              </a:solidFill>
              <a:round/>
              <a:headEnd/>
              <a:tailEnd/>
            </a:ln>
            <a:effectLst/>
          </p:spPr>
          <p:txBody>
            <a:bodyPr>
              <a:spAutoFit/>
            </a:bodyPr>
            <a:lstStyle/>
            <a:p>
              <a:endParaRPr lang="en-US"/>
            </a:p>
          </p:txBody>
        </p:sp>
      </p:grpSp>
      <p:grpSp>
        <p:nvGrpSpPr>
          <p:cNvPr id="61458" name="Group 1042"/>
          <p:cNvGrpSpPr>
            <a:grpSpLocks/>
          </p:cNvGrpSpPr>
          <p:nvPr/>
        </p:nvGrpSpPr>
        <p:grpSpPr bwMode="auto">
          <a:xfrm>
            <a:off x="4114800" y="3124200"/>
            <a:ext cx="4316413" cy="2403475"/>
            <a:chOff x="2592" y="1968"/>
            <a:chExt cx="2719" cy="1514"/>
          </a:xfrm>
        </p:grpSpPr>
        <p:sp>
          <p:nvSpPr>
            <p:cNvPr id="61448" name="Text Box 1032"/>
            <p:cNvSpPr txBox="1">
              <a:spLocks noChangeArrowheads="1"/>
            </p:cNvSpPr>
            <p:nvPr/>
          </p:nvSpPr>
          <p:spPr bwMode="auto">
            <a:xfrm>
              <a:off x="2976" y="1968"/>
              <a:ext cx="2335" cy="1514"/>
            </a:xfrm>
            <a:prstGeom prst="rect">
              <a:avLst/>
            </a:prstGeom>
            <a:noFill/>
            <a:ln w="9525">
              <a:solidFill>
                <a:schemeClr val="tx1"/>
              </a:solidFill>
              <a:miter lim="800000"/>
              <a:headEnd/>
              <a:tailEnd/>
            </a:ln>
            <a:effectLst/>
          </p:spPr>
          <p:txBody>
            <a:bodyPr>
              <a:spAutoFit/>
            </a:bodyPr>
            <a:lstStyle/>
            <a:p>
              <a:r>
                <a:rPr lang="en-US" sz="3600">
                  <a:solidFill>
                    <a:srgbClr val="FF0000"/>
                  </a:solidFill>
                  <a:latin typeface="Comic Sans MS" pitchFamily="66" charset="0"/>
                </a:rPr>
                <a:t>KE = ½ m v</a:t>
              </a:r>
              <a:r>
                <a:rPr lang="en-US" sz="3600" baseline="30000">
                  <a:solidFill>
                    <a:srgbClr val="FF0000"/>
                  </a:solidFill>
                  <a:latin typeface="Comic Sans MS" pitchFamily="66" charset="0"/>
                </a:rPr>
                <a:t>2</a:t>
              </a:r>
              <a:endParaRPr lang="en-US" sz="3600">
                <a:solidFill>
                  <a:srgbClr val="FF0000"/>
                </a:solidFill>
                <a:latin typeface="Comic Sans MS" pitchFamily="66" charset="0"/>
              </a:endParaRPr>
            </a:p>
            <a:p>
              <a:endParaRPr lang="en-US" sz="3200">
                <a:solidFill>
                  <a:srgbClr val="FF0000"/>
                </a:solidFill>
                <a:latin typeface="Comic Sans MS" pitchFamily="66" charset="0"/>
              </a:endParaRPr>
            </a:p>
            <a:p>
              <a:r>
                <a:rPr lang="en-US">
                  <a:latin typeface="Comic Sans MS" pitchFamily="66" charset="0"/>
                </a:rPr>
                <a:t>Anything that has mass and is in motion has kinetic energy</a:t>
              </a:r>
            </a:p>
          </p:txBody>
        </p:sp>
        <p:sp>
          <p:nvSpPr>
            <p:cNvPr id="61457" name="Line 1041"/>
            <p:cNvSpPr>
              <a:spLocks noChangeShapeType="1"/>
            </p:cNvSpPr>
            <p:nvPr/>
          </p:nvSpPr>
          <p:spPr bwMode="auto">
            <a:xfrm>
              <a:off x="2592" y="2736"/>
              <a:ext cx="384" cy="0"/>
            </a:xfrm>
            <a:prstGeom prst="line">
              <a:avLst/>
            </a:prstGeom>
            <a:noFill/>
            <a:ln w="12700">
              <a:solidFill>
                <a:schemeClr val="tx1"/>
              </a:solidFill>
              <a:round/>
              <a:headEnd/>
              <a:tailEnd/>
            </a:ln>
            <a:effectLst/>
          </p:spPr>
          <p:txBody>
            <a:bodyP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1454"/>
                                        </p:tgtEl>
                                        <p:attrNameLst>
                                          <p:attrName>style.visibility</p:attrName>
                                        </p:attrNameLst>
                                      </p:cBhvr>
                                      <p:to>
                                        <p:strVal val="visible"/>
                                      </p:to>
                                    </p:set>
                                  </p:childTnLst>
                                  <p:subTnLst>
                                    <p:set>
                                      <p:cBhvr override="childStyle">
                                        <p:cTn dur="1" fill="hold" display="0" masterRel="nextClick" afterEffect="1"/>
                                        <p:tgtEl>
                                          <p:spTgt spid="61454"/>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61458"/>
                                        </p:tgtEl>
                                        <p:attrNameLst>
                                          <p:attrName>style.visibility</p:attrName>
                                        </p:attrNameLst>
                                      </p:cBhvr>
                                      <p:to>
                                        <p:strVal val="visible"/>
                                      </p:to>
                                    </p:set>
                                  </p:childTnLst>
                                  <p:subTnLst>
                                    <p:set>
                                      <p:cBhvr override="childStyle">
                                        <p:cTn dur="1" fill="hold" display="0" masterRel="nextClick" afterEffect="1"/>
                                        <p:tgtEl>
                                          <p:spTgt spid="61458"/>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61459"/>
                                        </p:tgtEl>
                                        <p:attrNameLst>
                                          <p:attrName>style.visibility</p:attrName>
                                        </p:attrNameLst>
                                      </p:cBhvr>
                                      <p:to>
                                        <p:strVal val="visible"/>
                                      </p:to>
                                    </p:set>
                                  </p:childTnLst>
                                  <p:subTnLst>
                                    <p:set>
                                      <p:cBhvr override="childStyle">
                                        <p:cTn dur="1" fill="hold" display="0" masterRel="nextClick" afterEffect="1"/>
                                        <p:tgtEl>
                                          <p:spTgt spid="61459"/>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050"/>
          <p:cNvSpPr>
            <a:spLocks noGrp="1" noChangeArrowheads="1"/>
          </p:cNvSpPr>
          <p:nvPr>
            <p:ph type="title"/>
          </p:nvPr>
        </p:nvSpPr>
        <p:spPr>
          <a:xfrm>
            <a:off x="0" y="0"/>
            <a:ext cx="2667000" cy="1143000"/>
          </a:xfrm>
        </p:spPr>
        <p:txBody>
          <a:bodyPr/>
          <a:lstStyle/>
          <a:p>
            <a:pPr algn="l"/>
            <a:r>
              <a:rPr lang="en-US" sz="5400" u="sng">
                <a:latin typeface="Impact" pitchFamily="34" charset="0"/>
              </a:rPr>
              <a:t>Einstein</a:t>
            </a:r>
          </a:p>
        </p:txBody>
      </p:sp>
      <p:sp>
        <p:nvSpPr>
          <p:cNvPr id="192515" name="Rectangle 2051"/>
          <p:cNvSpPr>
            <a:spLocks noGrp="1" noChangeArrowheads="1"/>
          </p:cNvSpPr>
          <p:nvPr>
            <p:ph type="body" idx="1"/>
          </p:nvPr>
        </p:nvSpPr>
        <p:spPr>
          <a:xfrm>
            <a:off x="4114800" y="228600"/>
            <a:ext cx="4800600" cy="6477000"/>
          </a:xfrm>
        </p:spPr>
        <p:txBody>
          <a:bodyPr/>
          <a:lstStyle/>
          <a:p>
            <a:r>
              <a:rPr lang="en-US" sz="2400"/>
              <a:t>German, Jewish, violinist, pacifist, physicist</a:t>
            </a:r>
          </a:p>
          <a:p>
            <a:r>
              <a:rPr lang="en-US" sz="2400"/>
              <a:t>Best known for his work on </a:t>
            </a:r>
            <a:r>
              <a:rPr lang="en-US" sz="2400" b="1">
                <a:effectLst>
                  <a:outerShdw blurRad="38100" dist="38100" dir="2700000" algn="tl">
                    <a:srgbClr val="C0C0C0"/>
                  </a:outerShdw>
                </a:effectLst>
              </a:rPr>
              <a:t>Relativity</a:t>
            </a:r>
            <a:r>
              <a:rPr lang="en-US" sz="2400"/>
              <a:t>.  Gave us notions of Space-Time and that everything is relative</a:t>
            </a:r>
          </a:p>
          <a:p>
            <a:r>
              <a:rPr lang="en-US" sz="2400"/>
              <a:t>1905: publishes three papers</a:t>
            </a:r>
          </a:p>
          <a:p>
            <a:pPr lvl="2"/>
            <a:r>
              <a:rPr lang="en-US" sz="2000"/>
              <a:t>Photoelectric effect: one of the first hints of quantum phenomena</a:t>
            </a:r>
          </a:p>
          <a:p>
            <a:pPr lvl="2"/>
            <a:r>
              <a:rPr lang="en-US" sz="2000"/>
              <a:t>Brownian Motion: statistical mechanics</a:t>
            </a:r>
          </a:p>
          <a:p>
            <a:pPr lvl="2"/>
            <a:r>
              <a:rPr lang="en-US" sz="2000"/>
              <a:t>Special Relativity: E=MC</a:t>
            </a:r>
            <a:r>
              <a:rPr lang="en-US" sz="2000" baseline="30000"/>
              <a:t>2</a:t>
            </a:r>
          </a:p>
          <a:p>
            <a:r>
              <a:rPr lang="en-US" sz="2400"/>
              <a:t>1915 General Relativity</a:t>
            </a:r>
          </a:p>
          <a:p>
            <a:r>
              <a:rPr lang="en-US" sz="2400"/>
              <a:t>1921 Nobel Prize for photoelectric effect</a:t>
            </a:r>
          </a:p>
        </p:txBody>
      </p:sp>
      <p:pic>
        <p:nvPicPr>
          <p:cNvPr id="192516" name="Picture 2052" descr="Einstein_7"/>
          <p:cNvPicPr>
            <a:picLocks noChangeAspect="1" noChangeArrowheads="1"/>
          </p:cNvPicPr>
          <p:nvPr/>
        </p:nvPicPr>
        <p:blipFill>
          <a:blip r:embed="rId2"/>
          <a:srcRect/>
          <a:stretch>
            <a:fillRect/>
          </a:stretch>
        </p:blipFill>
        <p:spPr bwMode="auto">
          <a:xfrm>
            <a:off x="304800" y="1524000"/>
            <a:ext cx="3119438" cy="3759200"/>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0" y="0"/>
            <a:ext cx="7772400" cy="1143000"/>
          </a:xfrm>
        </p:spPr>
        <p:txBody>
          <a:bodyPr/>
          <a:lstStyle/>
          <a:p>
            <a:pPr algn="l"/>
            <a:r>
              <a:rPr lang="en-US"/>
              <a:t>Newton's Rigid Laws…..</a:t>
            </a:r>
          </a:p>
        </p:txBody>
      </p:sp>
      <p:sp>
        <p:nvSpPr>
          <p:cNvPr id="72707" name="Rectangle 3"/>
          <p:cNvSpPr>
            <a:spLocks noGrp="1" noChangeArrowheads="1"/>
          </p:cNvSpPr>
          <p:nvPr>
            <p:ph type="body" idx="1"/>
          </p:nvPr>
        </p:nvSpPr>
        <p:spPr>
          <a:xfrm>
            <a:off x="0" y="1447800"/>
            <a:ext cx="9144000" cy="5181600"/>
          </a:xfrm>
        </p:spPr>
        <p:txBody>
          <a:bodyPr/>
          <a:lstStyle/>
          <a:p>
            <a:r>
              <a:rPr lang="en-US"/>
              <a:t>In Newtonian times, Effect is preceded by Cause… an object is at rest or not.  If not, an Effect must have Caused it to move.</a:t>
            </a:r>
          </a:p>
          <a:p>
            <a:r>
              <a:rPr lang="en-US"/>
              <a:t>Simultaneous events and the Laws of Physics are unchanged in any Inertial Reference Frame</a:t>
            </a:r>
          </a:p>
          <a:p>
            <a:r>
              <a:rPr lang="en-US"/>
              <a:t>Space and velocity were infinite, time was a convenient placeholder</a:t>
            </a:r>
          </a:p>
          <a:p>
            <a:r>
              <a:rPr lang="en-US"/>
              <a:t>An object was allowed to have any velocity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0" y="0"/>
            <a:ext cx="7772400" cy="914400"/>
          </a:xfrm>
        </p:spPr>
        <p:txBody>
          <a:bodyPr/>
          <a:lstStyle/>
          <a:p>
            <a:pPr algn="l"/>
            <a:r>
              <a:rPr lang="en-US" u="sng">
                <a:solidFill>
                  <a:srgbClr val="FF0000"/>
                </a:solidFill>
                <a:latin typeface="Impact" pitchFamily="34" charset="0"/>
              </a:rPr>
              <a:t>Einstein's Vision</a:t>
            </a:r>
          </a:p>
        </p:txBody>
      </p:sp>
      <p:sp>
        <p:nvSpPr>
          <p:cNvPr id="75779" name="Rectangle 3"/>
          <p:cNvSpPr>
            <a:spLocks noGrp="1" noChangeArrowheads="1"/>
          </p:cNvSpPr>
          <p:nvPr>
            <p:ph type="body" idx="1"/>
          </p:nvPr>
        </p:nvSpPr>
        <p:spPr>
          <a:xfrm>
            <a:off x="0" y="1143000"/>
            <a:ext cx="7924800" cy="5029200"/>
          </a:xfrm>
        </p:spPr>
        <p:txBody>
          <a:bodyPr/>
          <a:lstStyle/>
          <a:p>
            <a:pPr algn="ctr">
              <a:buFontTx/>
              <a:buNone/>
            </a:pPr>
            <a:r>
              <a:rPr lang="en-US"/>
              <a:t>Speed of light is const</a:t>
            </a:r>
          </a:p>
          <a:p>
            <a:pPr algn="ctr"/>
            <a:endParaRPr lang="en-US"/>
          </a:p>
          <a:p>
            <a:pPr algn="ctr">
              <a:buFontTx/>
              <a:buNone/>
            </a:pPr>
            <a:r>
              <a:rPr lang="en-US"/>
              <a:t>Variables get distorted as velocity approaches c (time dilation, length contraction, mass increase)</a:t>
            </a:r>
          </a:p>
          <a:p>
            <a:pPr algn="ctr"/>
            <a:endParaRPr lang="en-US"/>
          </a:p>
          <a:p>
            <a:pPr algn="ctr">
              <a:buFontTx/>
              <a:buNone/>
            </a:pPr>
            <a:r>
              <a:rPr lang="en-US"/>
              <a:t>Space and time are one: spacetime</a:t>
            </a:r>
          </a:p>
          <a:p>
            <a:pPr algn="ctr">
              <a:buFontTx/>
              <a:buNone/>
            </a:pPr>
            <a:r>
              <a:rPr lang="en-US"/>
              <a:t>Energy and Mass are one: E=m c</a:t>
            </a:r>
            <a:r>
              <a:rPr lang="en-US" baseline="30000"/>
              <a:t>2</a:t>
            </a:r>
          </a:p>
          <a:p>
            <a:pPr algn="ctr">
              <a:buFontTx/>
              <a:buNone/>
            </a:pPr>
            <a:r>
              <a:rPr lang="en-US"/>
              <a:t>Mass Affects the “fabric” of spacetime</a:t>
            </a:r>
          </a:p>
          <a:p>
            <a:pPr algn="ctr">
              <a:buFontTx/>
              <a:buNone/>
            </a:pP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0" y="0"/>
            <a:ext cx="9144000" cy="1143000"/>
          </a:xfrm>
        </p:spPr>
        <p:txBody>
          <a:bodyPr/>
          <a:lstStyle/>
          <a:p>
            <a:pPr algn="l"/>
            <a:r>
              <a:rPr lang="en-US">
                <a:latin typeface="Arial" charset="0"/>
              </a:rPr>
              <a:t>Speed of light is constant and a limit!</a:t>
            </a:r>
          </a:p>
        </p:txBody>
      </p:sp>
      <p:sp>
        <p:nvSpPr>
          <p:cNvPr id="74755" name="Rectangle 3"/>
          <p:cNvSpPr>
            <a:spLocks noGrp="1" noChangeArrowheads="1"/>
          </p:cNvSpPr>
          <p:nvPr>
            <p:ph type="body" idx="1"/>
          </p:nvPr>
        </p:nvSpPr>
        <p:spPr>
          <a:xfrm>
            <a:off x="0" y="1143000"/>
            <a:ext cx="9144000" cy="5257800"/>
          </a:xfrm>
        </p:spPr>
        <p:txBody>
          <a:bodyPr/>
          <a:lstStyle/>
          <a:p>
            <a:r>
              <a:rPr lang="en-US"/>
              <a:t>Newtonian Physics:  Inertial Frames of Reference: the universality of the laws of physics under constant velocities.  Hence, changing coordinates are governed by Galilean Transformation: velocities add up</a:t>
            </a:r>
          </a:p>
          <a:p>
            <a:pPr>
              <a:buFontTx/>
              <a:buNone/>
            </a:pPr>
            <a:endParaRPr lang="en-US"/>
          </a:p>
          <a:p>
            <a:r>
              <a:rPr lang="en-US"/>
              <a:t>Einstein said the velocity of light never adds up to anything… it is always c.  Hence, changing coordinates need a Lorentz Transformation such that the speed constancy and limit of c is imposed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0" y="0"/>
            <a:ext cx="9144000" cy="838200"/>
          </a:xfrm>
        </p:spPr>
        <p:txBody>
          <a:bodyPr/>
          <a:lstStyle/>
          <a:p>
            <a:pPr algn="l"/>
            <a:r>
              <a:rPr lang="en-US" sz="3600">
                <a:latin typeface="Arial" charset="0"/>
              </a:rPr>
              <a:t>REAL fast and REAL weird : approaching c</a:t>
            </a:r>
          </a:p>
        </p:txBody>
      </p:sp>
      <p:grpSp>
        <p:nvGrpSpPr>
          <p:cNvPr id="77864" name="Group 40"/>
          <p:cNvGrpSpPr>
            <a:grpSpLocks/>
          </p:cNvGrpSpPr>
          <p:nvPr/>
        </p:nvGrpSpPr>
        <p:grpSpPr bwMode="auto">
          <a:xfrm>
            <a:off x="4724400" y="3200400"/>
            <a:ext cx="3581400" cy="3200400"/>
            <a:chOff x="-2688" y="624"/>
            <a:chExt cx="2256" cy="2016"/>
          </a:xfrm>
        </p:grpSpPr>
        <p:sp>
          <p:nvSpPr>
            <p:cNvPr id="77841" name="Oval 17"/>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77830" name="Oval 6"/>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77835" name="Line 11"/>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77839" name="Line 15"/>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77840" name="Oval 16"/>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77843" name="Line 19"/>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77844" name="Line 20"/>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77845" name="Line 21"/>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77847" name="Line 23"/>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77848" name="Line 24"/>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77849" name="Line 25"/>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77850" name="Line 26"/>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sp>
        <p:nvSpPr>
          <p:cNvPr id="77865" name="Text Box 41"/>
          <p:cNvSpPr txBox="1">
            <a:spLocks noChangeArrowheads="1"/>
          </p:cNvSpPr>
          <p:nvPr/>
        </p:nvSpPr>
        <p:spPr bwMode="auto">
          <a:xfrm>
            <a:off x="5867400" y="5867400"/>
            <a:ext cx="336550" cy="457200"/>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77866" name="Text Box 42"/>
          <p:cNvSpPr txBox="1">
            <a:spLocks noChangeArrowheads="1"/>
          </p:cNvSpPr>
          <p:nvPr/>
        </p:nvSpPr>
        <p:spPr bwMode="auto">
          <a:xfrm>
            <a:off x="6858000" y="5867400"/>
            <a:ext cx="319088" cy="457200"/>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graphicFrame>
        <p:nvGraphicFramePr>
          <p:cNvPr id="77892" name="Object 68"/>
          <p:cNvGraphicFramePr>
            <a:graphicFrameLocks noChangeAspect="1"/>
          </p:cNvGraphicFramePr>
          <p:nvPr/>
        </p:nvGraphicFramePr>
        <p:xfrm>
          <a:off x="228600" y="4114800"/>
          <a:ext cx="2139950" cy="1789113"/>
        </p:xfrm>
        <a:graphic>
          <a:graphicData uri="http://schemas.openxmlformats.org/presentationml/2006/ole">
            <p:oleObj spid="_x0000_s77892" name="Equation" r:id="rId3" imgW="774364" imgH="647419" progId="Equation.3">
              <p:embed/>
            </p:oleObj>
          </a:graphicData>
        </a:graphic>
      </p:graphicFrame>
      <p:sp>
        <p:nvSpPr>
          <p:cNvPr id="77893" name="Text Box 69"/>
          <p:cNvSpPr txBox="1">
            <a:spLocks noChangeArrowheads="1"/>
          </p:cNvSpPr>
          <p:nvPr/>
        </p:nvSpPr>
        <p:spPr bwMode="auto">
          <a:xfrm>
            <a:off x="0" y="914400"/>
            <a:ext cx="4191000" cy="908050"/>
          </a:xfrm>
          <a:prstGeom prst="rect">
            <a:avLst/>
          </a:prstGeom>
          <a:noFill/>
          <a:ln w="12700">
            <a:solidFill>
              <a:schemeClr val="tx1"/>
            </a:solidFill>
            <a:miter lim="800000"/>
            <a:headEnd/>
            <a:tailEnd/>
          </a:ln>
          <a:effectLst/>
        </p:spPr>
        <p:txBody>
          <a:bodyPr>
            <a:spAutoFit/>
          </a:bodyPr>
          <a:lstStyle/>
          <a:p>
            <a:pPr algn="l"/>
            <a:r>
              <a:rPr lang="en-US"/>
              <a:t>Gamma is a way to represent </a:t>
            </a:r>
          </a:p>
          <a:p>
            <a:pPr algn="l"/>
            <a:r>
              <a:rPr lang="en-US"/>
              <a:t>how fast we are going</a:t>
            </a:r>
          </a:p>
        </p:txBody>
      </p:sp>
      <p:sp>
        <p:nvSpPr>
          <p:cNvPr id="77894" name="Line 70"/>
          <p:cNvSpPr>
            <a:spLocks noChangeShapeType="1"/>
          </p:cNvSpPr>
          <p:nvPr/>
        </p:nvSpPr>
        <p:spPr bwMode="auto">
          <a:xfrm>
            <a:off x="1296988" y="1827213"/>
            <a:ext cx="0" cy="2057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77895" name="Text Box 71"/>
          <p:cNvSpPr txBox="1">
            <a:spLocks noChangeArrowheads="1"/>
          </p:cNvSpPr>
          <p:nvPr/>
        </p:nvSpPr>
        <p:spPr bwMode="auto">
          <a:xfrm>
            <a:off x="1447800" y="2286000"/>
            <a:ext cx="531813" cy="457200"/>
          </a:xfrm>
          <a:prstGeom prst="rect">
            <a:avLst/>
          </a:prstGeom>
          <a:noFill/>
          <a:ln w="63500">
            <a:noFill/>
            <a:miter lim="800000"/>
            <a:headEnd/>
            <a:tailEnd/>
          </a:ln>
          <a:effectLst/>
        </p:spPr>
        <p:txBody>
          <a:bodyPr wrap="none">
            <a:spAutoFit/>
          </a:bodyPr>
          <a:lstStyle/>
          <a:p>
            <a:pPr algn="l"/>
            <a:r>
              <a:rPr lang="en-US"/>
              <a:t>=0</a:t>
            </a:r>
          </a:p>
        </p:txBody>
      </p:sp>
      <p:grpSp>
        <p:nvGrpSpPr>
          <p:cNvPr id="77917" name="Group 93"/>
          <p:cNvGrpSpPr>
            <a:grpSpLocks/>
          </p:cNvGrpSpPr>
          <p:nvPr/>
        </p:nvGrpSpPr>
        <p:grpSpPr bwMode="auto">
          <a:xfrm>
            <a:off x="2362200" y="1295400"/>
            <a:ext cx="6248400" cy="3657600"/>
            <a:chOff x="1488" y="816"/>
            <a:chExt cx="3936" cy="2304"/>
          </a:xfrm>
        </p:grpSpPr>
        <p:grpSp>
          <p:nvGrpSpPr>
            <p:cNvPr id="77879" name="Group 55"/>
            <p:cNvGrpSpPr>
              <a:grpSpLocks/>
            </p:cNvGrpSpPr>
            <p:nvPr/>
          </p:nvGrpSpPr>
          <p:grpSpPr bwMode="auto">
            <a:xfrm>
              <a:off x="2832" y="816"/>
              <a:ext cx="2592" cy="2256"/>
              <a:chOff x="2832" y="864"/>
              <a:chExt cx="2592" cy="2256"/>
            </a:xfrm>
          </p:grpSpPr>
          <p:sp>
            <p:nvSpPr>
              <p:cNvPr id="77856" name="Text Box 32"/>
              <p:cNvSpPr txBox="1">
                <a:spLocks noChangeArrowheads="1"/>
              </p:cNvSpPr>
              <p:nvPr/>
            </p:nvSpPr>
            <p:spPr bwMode="auto">
              <a:xfrm>
                <a:off x="2832" y="864"/>
                <a:ext cx="2592" cy="802"/>
              </a:xfrm>
              <a:prstGeom prst="rect">
                <a:avLst/>
              </a:prstGeom>
              <a:noFill/>
              <a:ln w="12700">
                <a:solidFill>
                  <a:schemeClr val="tx1"/>
                </a:solidFill>
                <a:miter lim="800000"/>
                <a:headEnd/>
                <a:tailEnd/>
              </a:ln>
              <a:effectLst/>
            </p:spPr>
            <p:txBody>
              <a:bodyPr>
                <a:spAutoFit/>
              </a:bodyPr>
              <a:lstStyle/>
              <a:p>
                <a:r>
                  <a:rPr lang="en-US" b="1" u="sng">
                    <a:latin typeface="Times New Roman" pitchFamily="18" charset="0"/>
                  </a:rPr>
                  <a:t>Half the speed of light    (.5 c)</a:t>
                </a:r>
                <a:r>
                  <a:rPr lang="en-US">
                    <a:latin typeface="Times New Roman" pitchFamily="18" charset="0"/>
                  </a:rPr>
                  <a:t>   </a:t>
                </a:r>
              </a:p>
              <a:p>
                <a:pPr algn="l"/>
                <a:r>
                  <a:rPr lang="en-US">
                    <a:latin typeface="Times New Roman" pitchFamily="18" charset="0"/>
                  </a:rPr>
                  <a:t>150 thousand m/s         or         346 million mi/hr</a:t>
                </a:r>
              </a:p>
            </p:txBody>
          </p:sp>
          <p:sp>
            <p:nvSpPr>
              <p:cNvPr id="77855" name="Line 31"/>
              <p:cNvSpPr>
                <a:spLocks noChangeShapeType="1"/>
              </p:cNvSpPr>
              <p:nvPr/>
            </p:nvSpPr>
            <p:spPr bwMode="auto">
              <a:xfrm flipV="1">
                <a:off x="4128" y="2352"/>
                <a:ext cx="0" cy="768"/>
              </a:xfrm>
              <a:prstGeom prst="line">
                <a:avLst/>
              </a:prstGeom>
              <a:noFill/>
              <a:ln w="63500">
                <a:solidFill>
                  <a:srgbClr val="FF0000"/>
                </a:solidFill>
                <a:round/>
                <a:headEnd/>
                <a:tailEnd type="arrow" w="med" len="med"/>
              </a:ln>
              <a:effectLst/>
            </p:spPr>
            <p:txBody>
              <a:bodyPr anchor="ctr">
                <a:spAutoFit/>
              </a:bodyPr>
              <a:lstStyle/>
              <a:p>
                <a:endParaRPr lang="en-US"/>
              </a:p>
            </p:txBody>
          </p:sp>
        </p:grpSp>
        <p:sp>
          <p:nvSpPr>
            <p:cNvPr id="77896" name="Text Box 72"/>
            <p:cNvSpPr txBox="1">
              <a:spLocks noChangeArrowheads="1"/>
            </p:cNvSpPr>
            <p:nvPr/>
          </p:nvSpPr>
          <p:spPr bwMode="auto">
            <a:xfrm>
              <a:off x="1488" y="2832"/>
              <a:ext cx="495" cy="288"/>
            </a:xfrm>
            <a:prstGeom prst="rect">
              <a:avLst/>
            </a:prstGeom>
            <a:noFill/>
            <a:ln w="63500">
              <a:noFill/>
              <a:miter lim="800000"/>
              <a:headEnd/>
              <a:tailEnd/>
            </a:ln>
            <a:effectLst/>
          </p:spPr>
          <p:txBody>
            <a:bodyPr wrap="none">
              <a:spAutoFit/>
            </a:bodyPr>
            <a:lstStyle/>
            <a:p>
              <a:pPr algn="l"/>
              <a:r>
                <a:rPr lang="en-US"/>
                <a:t>=1.2</a:t>
              </a:r>
            </a:p>
          </p:txBody>
        </p:sp>
      </p:grpSp>
      <p:grpSp>
        <p:nvGrpSpPr>
          <p:cNvPr id="77904" name="Group 80"/>
          <p:cNvGrpSpPr>
            <a:grpSpLocks/>
          </p:cNvGrpSpPr>
          <p:nvPr/>
        </p:nvGrpSpPr>
        <p:grpSpPr bwMode="auto">
          <a:xfrm>
            <a:off x="2743200" y="1600200"/>
            <a:ext cx="4435475" cy="4191000"/>
            <a:chOff x="1718" y="1008"/>
            <a:chExt cx="2794" cy="2640"/>
          </a:xfrm>
        </p:grpSpPr>
        <p:grpSp>
          <p:nvGrpSpPr>
            <p:cNvPr id="77878" name="Group 54"/>
            <p:cNvGrpSpPr>
              <a:grpSpLocks/>
            </p:cNvGrpSpPr>
            <p:nvPr/>
          </p:nvGrpSpPr>
          <p:grpSpPr bwMode="auto">
            <a:xfrm>
              <a:off x="3696" y="1008"/>
              <a:ext cx="816" cy="2640"/>
              <a:chOff x="3696" y="1008"/>
              <a:chExt cx="816" cy="2640"/>
            </a:xfrm>
          </p:grpSpPr>
          <p:sp>
            <p:nvSpPr>
              <p:cNvPr id="77837" name="Text Box 13"/>
              <p:cNvSpPr txBox="1">
                <a:spLocks noChangeArrowheads="1"/>
              </p:cNvSpPr>
              <p:nvPr/>
            </p:nvSpPr>
            <p:spPr bwMode="auto">
              <a:xfrm>
                <a:off x="3696" y="1008"/>
                <a:ext cx="816" cy="524"/>
              </a:xfrm>
              <a:prstGeom prst="rect">
                <a:avLst/>
              </a:prstGeom>
              <a:noFill/>
              <a:ln w="9525">
                <a:solidFill>
                  <a:schemeClr val="tx1"/>
                </a:solidFill>
                <a:miter lim="800000"/>
                <a:headEnd/>
                <a:tailEnd/>
              </a:ln>
              <a:effectLst/>
            </p:spPr>
            <p:txBody>
              <a:bodyPr>
                <a:spAutoFit/>
              </a:bodyPr>
              <a:lstStyle/>
              <a:p>
                <a:r>
                  <a:rPr lang="en-US" b="1" u="sng">
                    <a:latin typeface="Times New Roman" pitchFamily="18" charset="0"/>
                  </a:rPr>
                  <a:t>At Rest</a:t>
                </a:r>
                <a:r>
                  <a:rPr lang="en-US" b="1">
                    <a:latin typeface="Times New Roman" pitchFamily="18" charset="0"/>
                  </a:rPr>
                  <a:t> </a:t>
                </a:r>
                <a:r>
                  <a:rPr lang="en-US">
                    <a:latin typeface="Times New Roman" pitchFamily="18" charset="0"/>
                  </a:rPr>
                  <a:t>  (0 m/s)</a:t>
                </a:r>
              </a:p>
            </p:txBody>
          </p:sp>
          <p:sp>
            <p:nvSpPr>
              <p:cNvPr id="77852" name="Line 28"/>
              <p:cNvSpPr>
                <a:spLocks noChangeShapeType="1"/>
              </p:cNvSpPr>
              <p:nvPr/>
            </p:nvSpPr>
            <p:spPr bwMode="auto">
              <a:xfrm flipH="1">
                <a:off x="3696" y="3120"/>
                <a:ext cx="384" cy="528"/>
              </a:xfrm>
              <a:prstGeom prst="line">
                <a:avLst/>
              </a:prstGeom>
              <a:noFill/>
              <a:ln w="63500">
                <a:solidFill>
                  <a:srgbClr val="FF0000"/>
                </a:solidFill>
                <a:round/>
                <a:headEnd/>
                <a:tailEnd type="arrow" w="med" len="med"/>
              </a:ln>
              <a:effectLst/>
            </p:spPr>
            <p:txBody>
              <a:bodyPr wrap="none" anchor="ctr">
                <a:spAutoFit/>
              </a:bodyPr>
              <a:lstStyle/>
              <a:p>
                <a:endParaRPr lang="en-US"/>
              </a:p>
            </p:txBody>
          </p:sp>
        </p:grpSp>
        <p:sp>
          <p:nvSpPr>
            <p:cNvPr id="77903" name="Text Box 79"/>
            <p:cNvSpPr txBox="1">
              <a:spLocks noChangeArrowheads="1"/>
            </p:cNvSpPr>
            <p:nvPr/>
          </p:nvSpPr>
          <p:spPr bwMode="auto">
            <a:xfrm>
              <a:off x="1718" y="2809"/>
              <a:ext cx="335" cy="288"/>
            </a:xfrm>
            <a:prstGeom prst="rect">
              <a:avLst/>
            </a:prstGeom>
            <a:noFill/>
            <a:ln w="63500">
              <a:noFill/>
              <a:miter lim="800000"/>
              <a:headEnd/>
              <a:tailEnd/>
            </a:ln>
            <a:effectLst/>
          </p:spPr>
          <p:txBody>
            <a:bodyPr wrap="none">
              <a:spAutoFit/>
            </a:bodyPr>
            <a:lstStyle/>
            <a:p>
              <a:pPr algn="l"/>
              <a:r>
                <a:rPr lang="en-US"/>
                <a:t>=1</a:t>
              </a:r>
            </a:p>
          </p:txBody>
        </p:sp>
      </p:grpSp>
      <p:grpSp>
        <p:nvGrpSpPr>
          <p:cNvPr id="77918" name="Group 94"/>
          <p:cNvGrpSpPr>
            <a:grpSpLocks/>
          </p:cNvGrpSpPr>
          <p:nvPr/>
        </p:nvGrpSpPr>
        <p:grpSpPr bwMode="auto">
          <a:xfrm>
            <a:off x="2362200" y="1371600"/>
            <a:ext cx="5424488" cy="4419600"/>
            <a:chOff x="1488" y="864"/>
            <a:chExt cx="3417" cy="2784"/>
          </a:xfrm>
        </p:grpSpPr>
        <p:grpSp>
          <p:nvGrpSpPr>
            <p:cNvPr id="77880" name="Group 56"/>
            <p:cNvGrpSpPr>
              <a:grpSpLocks/>
            </p:cNvGrpSpPr>
            <p:nvPr/>
          </p:nvGrpSpPr>
          <p:grpSpPr bwMode="auto">
            <a:xfrm>
              <a:off x="3264" y="864"/>
              <a:ext cx="1641" cy="2784"/>
              <a:chOff x="3264" y="864"/>
              <a:chExt cx="1641" cy="2784"/>
            </a:xfrm>
          </p:grpSpPr>
          <p:sp>
            <p:nvSpPr>
              <p:cNvPr id="77860" name="Text Box 36"/>
              <p:cNvSpPr txBox="1">
                <a:spLocks noChangeArrowheads="1"/>
              </p:cNvSpPr>
              <p:nvPr/>
            </p:nvSpPr>
            <p:spPr bwMode="auto">
              <a:xfrm>
                <a:off x="3264" y="864"/>
                <a:ext cx="1641" cy="802"/>
              </a:xfrm>
              <a:prstGeom prst="rect">
                <a:avLst/>
              </a:prstGeom>
              <a:noFill/>
              <a:ln w="12700">
                <a:solidFill>
                  <a:schemeClr val="tx1"/>
                </a:solidFill>
                <a:miter lim="800000"/>
                <a:headEnd/>
                <a:tailEnd/>
              </a:ln>
              <a:effectLst/>
            </p:spPr>
            <p:txBody>
              <a:bodyPr>
                <a:spAutoFit/>
              </a:bodyPr>
              <a:lstStyle/>
              <a:p>
                <a:r>
                  <a:rPr lang="en-US" b="1" u="sng">
                    <a:latin typeface="Times New Roman" pitchFamily="18" charset="0"/>
                  </a:rPr>
                  <a:t>Speed of light (c)</a:t>
                </a:r>
              </a:p>
              <a:p>
                <a:r>
                  <a:rPr lang="en-US">
                    <a:latin typeface="Times New Roman" pitchFamily="18" charset="0"/>
                  </a:rPr>
                  <a:t>3 x 10</a:t>
                </a:r>
                <a:r>
                  <a:rPr lang="en-US" baseline="30000">
                    <a:latin typeface="Times New Roman" pitchFamily="18" charset="0"/>
                  </a:rPr>
                  <a:t>6</a:t>
                </a:r>
                <a:r>
                  <a:rPr lang="en-US">
                    <a:latin typeface="Times New Roman" pitchFamily="18" charset="0"/>
                  </a:rPr>
                  <a:t> m/s    or    671 million mi/hr</a:t>
                </a:r>
                <a:endParaRPr lang="en-US" baseline="30000">
                  <a:latin typeface="Times New Roman" pitchFamily="18" charset="0"/>
                </a:endParaRPr>
              </a:p>
            </p:txBody>
          </p:sp>
          <p:sp>
            <p:nvSpPr>
              <p:cNvPr id="77859" name="Line 35"/>
              <p:cNvSpPr>
                <a:spLocks noChangeShapeType="1"/>
              </p:cNvSpPr>
              <p:nvPr/>
            </p:nvSpPr>
            <p:spPr bwMode="auto">
              <a:xfrm>
                <a:off x="4176" y="3168"/>
                <a:ext cx="288" cy="480"/>
              </a:xfrm>
              <a:prstGeom prst="line">
                <a:avLst/>
              </a:prstGeom>
              <a:noFill/>
              <a:ln w="63500">
                <a:solidFill>
                  <a:srgbClr val="FF0000"/>
                </a:solidFill>
                <a:round/>
                <a:headEnd/>
                <a:tailEnd type="arrow" w="med" len="med"/>
              </a:ln>
              <a:effectLst/>
            </p:spPr>
            <p:txBody>
              <a:bodyPr anchor="ctr">
                <a:spAutoFit/>
              </a:bodyPr>
              <a:lstStyle/>
              <a:p>
                <a:endParaRPr lang="en-US"/>
              </a:p>
            </p:txBody>
          </p:sp>
        </p:grpSp>
        <p:graphicFrame>
          <p:nvGraphicFramePr>
            <p:cNvPr id="77902" name="Object 78"/>
            <p:cNvGraphicFramePr>
              <a:graphicFrameLocks noChangeAspect="1"/>
            </p:cNvGraphicFramePr>
            <p:nvPr/>
          </p:nvGraphicFramePr>
          <p:xfrm>
            <a:off x="1632" y="2832"/>
            <a:ext cx="336" cy="280"/>
          </p:xfrm>
          <a:graphic>
            <a:graphicData uri="http://schemas.openxmlformats.org/presentationml/2006/ole">
              <p:oleObj spid="_x0000_s77902" name="Equation" r:id="rId4" imgW="152202" imgH="126835" progId="Equation.3">
                <p:embed/>
              </p:oleObj>
            </a:graphicData>
          </a:graphic>
        </p:graphicFrame>
        <p:sp>
          <p:nvSpPr>
            <p:cNvPr id="77905" name="Text Box 81"/>
            <p:cNvSpPr txBox="1">
              <a:spLocks noChangeArrowheads="1"/>
            </p:cNvSpPr>
            <p:nvPr/>
          </p:nvSpPr>
          <p:spPr bwMode="auto">
            <a:xfrm>
              <a:off x="1488" y="2832"/>
              <a:ext cx="228" cy="288"/>
            </a:xfrm>
            <a:prstGeom prst="rect">
              <a:avLst/>
            </a:prstGeom>
            <a:noFill/>
            <a:ln w="63500">
              <a:noFill/>
              <a:miter lim="800000"/>
              <a:headEnd/>
              <a:tailEnd/>
            </a:ln>
            <a:effectLst/>
          </p:spPr>
          <p:txBody>
            <a:bodyPr wrap="none">
              <a:spAutoFit/>
            </a:bodyPr>
            <a:lstStyle/>
            <a:p>
              <a:pPr algn="l"/>
              <a:r>
                <a:rPr lang="en-US"/>
                <a:t>=</a:t>
              </a:r>
            </a:p>
          </p:txBody>
        </p:sp>
      </p:grpSp>
      <p:grpSp>
        <p:nvGrpSpPr>
          <p:cNvPr id="77919" name="Group 95"/>
          <p:cNvGrpSpPr>
            <a:grpSpLocks/>
          </p:cNvGrpSpPr>
          <p:nvPr/>
        </p:nvGrpSpPr>
        <p:grpSpPr bwMode="auto">
          <a:xfrm>
            <a:off x="2438400" y="2286000"/>
            <a:ext cx="5334000" cy="2640013"/>
            <a:chOff x="0" y="1536"/>
            <a:chExt cx="3360" cy="1663"/>
          </a:xfrm>
        </p:grpSpPr>
        <p:sp>
          <p:nvSpPr>
            <p:cNvPr id="77897" name="Text Box 73"/>
            <p:cNvSpPr txBox="1">
              <a:spLocks noChangeArrowheads="1"/>
            </p:cNvSpPr>
            <p:nvPr/>
          </p:nvSpPr>
          <p:spPr bwMode="auto">
            <a:xfrm>
              <a:off x="0" y="2903"/>
              <a:ext cx="503" cy="296"/>
            </a:xfrm>
            <a:prstGeom prst="rect">
              <a:avLst/>
            </a:prstGeom>
            <a:noFill/>
            <a:ln w="12700">
              <a:solidFill>
                <a:schemeClr val="tx1"/>
              </a:solidFill>
              <a:miter lim="800000"/>
              <a:headEnd/>
              <a:tailEnd/>
            </a:ln>
            <a:effectLst/>
          </p:spPr>
          <p:txBody>
            <a:bodyPr wrap="none">
              <a:spAutoFit/>
            </a:bodyPr>
            <a:lstStyle/>
            <a:p>
              <a:pPr algn="l"/>
              <a:r>
                <a:rPr lang="en-US"/>
                <a:t>=1.7</a:t>
              </a:r>
            </a:p>
          </p:txBody>
        </p:sp>
        <p:sp>
          <p:nvSpPr>
            <p:cNvPr id="77908" name="Line 84"/>
            <p:cNvSpPr>
              <a:spLocks noChangeShapeType="1"/>
            </p:cNvSpPr>
            <p:nvPr/>
          </p:nvSpPr>
          <p:spPr bwMode="auto">
            <a:xfrm flipV="1">
              <a:off x="2592" y="3044"/>
              <a:ext cx="768" cy="144"/>
            </a:xfrm>
            <a:prstGeom prst="line">
              <a:avLst/>
            </a:prstGeom>
            <a:noFill/>
            <a:ln w="63500">
              <a:solidFill>
                <a:srgbClr val="FF0000"/>
              </a:solidFill>
              <a:round/>
              <a:headEnd/>
              <a:tailEnd type="arrow" w="med" len="med"/>
            </a:ln>
            <a:effectLst/>
          </p:spPr>
          <p:txBody>
            <a:bodyPr>
              <a:spAutoFit/>
            </a:bodyPr>
            <a:lstStyle/>
            <a:p>
              <a:endParaRPr lang="en-US"/>
            </a:p>
          </p:txBody>
        </p:sp>
        <p:sp>
          <p:nvSpPr>
            <p:cNvPr id="77909" name="Text Box 85"/>
            <p:cNvSpPr txBox="1">
              <a:spLocks noChangeArrowheads="1"/>
            </p:cNvSpPr>
            <p:nvPr/>
          </p:nvSpPr>
          <p:spPr bwMode="auto">
            <a:xfrm>
              <a:off x="2185" y="1536"/>
              <a:ext cx="433" cy="296"/>
            </a:xfrm>
            <a:prstGeom prst="rect">
              <a:avLst/>
            </a:prstGeom>
            <a:noFill/>
            <a:ln w="12700">
              <a:solidFill>
                <a:schemeClr val="tx1"/>
              </a:solidFill>
              <a:miter lim="800000"/>
              <a:headEnd/>
              <a:tailEnd/>
            </a:ln>
            <a:effectLst/>
          </p:spPr>
          <p:txBody>
            <a:bodyPr wrap="none">
              <a:spAutoFit/>
            </a:bodyPr>
            <a:lstStyle/>
            <a:p>
              <a:r>
                <a:rPr lang="en-US"/>
                <a:t>.8 c</a:t>
              </a:r>
            </a:p>
          </p:txBody>
        </p:sp>
      </p:grpSp>
      <p:grpSp>
        <p:nvGrpSpPr>
          <p:cNvPr id="77920" name="Group 96"/>
          <p:cNvGrpSpPr>
            <a:grpSpLocks/>
          </p:cNvGrpSpPr>
          <p:nvPr/>
        </p:nvGrpSpPr>
        <p:grpSpPr bwMode="auto">
          <a:xfrm>
            <a:off x="2438400" y="2133600"/>
            <a:ext cx="4953000" cy="3505200"/>
            <a:chOff x="0" y="2640"/>
            <a:chExt cx="3120" cy="2208"/>
          </a:xfrm>
        </p:grpSpPr>
        <p:sp>
          <p:nvSpPr>
            <p:cNvPr id="77899" name="Text Box 75"/>
            <p:cNvSpPr txBox="1">
              <a:spLocks noChangeArrowheads="1"/>
            </p:cNvSpPr>
            <p:nvPr/>
          </p:nvSpPr>
          <p:spPr bwMode="auto">
            <a:xfrm>
              <a:off x="0" y="4080"/>
              <a:ext cx="503" cy="296"/>
            </a:xfrm>
            <a:prstGeom prst="rect">
              <a:avLst/>
            </a:prstGeom>
            <a:noFill/>
            <a:ln w="12700">
              <a:solidFill>
                <a:schemeClr val="tx1"/>
              </a:solidFill>
              <a:miter lim="800000"/>
              <a:headEnd/>
              <a:tailEnd/>
            </a:ln>
            <a:effectLst/>
          </p:spPr>
          <p:txBody>
            <a:bodyPr wrap="none">
              <a:spAutoFit/>
            </a:bodyPr>
            <a:lstStyle/>
            <a:p>
              <a:pPr algn="l"/>
              <a:r>
                <a:rPr lang="en-US"/>
                <a:t>=2.3</a:t>
              </a:r>
            </a:p>
          </p:txBody>
        </p:sp>
        <p:sp>
          <p:nvSpPr>
            <p:cNvPr id="77901" name="Text Box 77"/>
            <p:cNvSpPr txBox="1">
              <a:spLocks noChangeArrowheads="1"/>
            </p:cNvSpPr>
            <p:nvPr/>
          </p:nvSpPr>
          <p:spPr bwMode="auto">
            <a:xfrm>
              <a:off x="2304" y="2640"/>
              <a:ext cx="433" cy="296"/>
            </a:xfrm>
            <a:prstGeom prst="rect">
              <a:avLst/>
            </a:prstGeom>
            <a:noFill/>
            <a:ln w="12700">
              <a:solidFill>
                <a:schemeClr val="tx1"/>
              </a:solidFill>
              <a:miter lim="800000"/>
              <a:headEnd/>
              <a:tailEnd/>
            </a:ln>
            <a:effectLst/>
          </p:spPr>
          <p:txBody>
            <a:bodyPr wrap="none">
              <a:spAutoFit/>
            </a:bodyPr>
            <a:lstStyle/>
            <a:p>
              <a:pPr algn="l"/>
              <a:r>
                <a:rPr lang="en-US"/>
                <a:t>.9 c</a:t>
              </a:r>
            </a:p>
          </p:txBody>
        </p:sp>
        <p:sp>
          <p:nvSpPr>
            <p:cNvPr id="77912" name="Line 88"/>
            <p:cNvSpPr>
              <a:spLocks noChangeShapeType="1"/>
            </p:cNvSpPr>
            <p:nvPr/>
          </p:nvSpPr>
          <p:spPr bwMode="auto">
            <a:xfrm>
              <a:off x="2592" y="4368"/>
              <a:ext cx="528" cy="480"/>
            </a:xfrm>
            <a:prstGeom prst="line">
              <a:avLst/>
            </a:prstGeom>
            <a:noFill/>
            <a:ln w="63500">
              <a:solidFill>
                <a:srgbClr val="FF0000"/>
              </a:solidFill>
              <a:round/>
              <a:headEnd/>
              <a:tailEnd type="arrow" w="med" len="med"/>
            </a:ln>
            <a:effectLst/>
          </p:spPr>
          <p:txBody>
            <a:bodyPr>
              <a:spAutoFit/>
            </a:bodyPr>
            <a:lstStyle/>
            <a:p>
              <a:endParaRPr lang="en-US"/>
            </a:p>
          </p:txBody>
        </p:sp>
      </p:grpSp>
      <p:grpSp>
        <p:nvGrpSpPr>
          <p:cNvPr id="77916" name="Group 92"/>
          <p:cNvGrpSpPr>
            <a:grpSpLocks/>
          </p:cNvGrpSpPr>
          <p:nvPr/>
        </p:nvGrpSpPr>
        <p:grpSpPr bwMode="auto">
          <a:xfrm>
            <a:off x="2438400" y="1981200"/>
            <a:ext cx="4800600" cy="3694113"/>
            <a:chOff x="1488" y="1273"/>
            <a:chExt cx="3024" cy="2327"/>
          </a:xfrm>
        </p:grpSpPr>
        <p:sp>
          <p:nvSpPr>
            <p:cNvPr id="77900" name="Text Box 76"/>
            <p:cNvSpPr txBox="1">
              <a:spLocks noChangeArrowheads="1"/>
            </p:cNvSpPr>
            <p:nvPr/>
          </p:nvSpPr>
          <p:spPr bwMode="auto">
            <a:xfrm>
              <a:off x="1488" y="2832"/>
              <a:ext cx="442" cy="288"/>
            </a:xfrm>
            <a:prstGeom prst="rect">
              <a:avLst/>
            </a:prstGeom>
            <a:noFill/>
            <a:ln w="63500">
              <a:noFill/>
              <a:miter lim="800000"/>
              <a:headEnd/>
              <a:tailEnd/>
            </a:ln>
            <a:effectLst/>
          </p:spPr>
          <p:txBody>
            <a:bodyPr wrap="none">
              <a:spAutoFit/>
            </a:bodyPr>
            <a:lstStyle/>
            <a:p>
              <a:pPr algn="l"/>
              <a:r>
                <a:rPr lang="en-US"/>
                <a:t>=22</a:t>
              </a:r>
            </a:p>
          </p:txBody>
        </p:sp>
        <p:sp>
          <p:nvSpPr>
            <p:cNvPr id="77914" name="Text Box 90"/>
            <p:cNvSpPr txBox="1">
              <a:spLocks noChangeArrowheads="1"/>
            </p:cNvSpPr>
            <p:nvPr/>
          </p:nvSpPr>
          <p:spPr bwMode="auto">
            <a:xfrm>
              <a:off x="3716" y="1273"/>
              <a:ext cx="540" cy="296"/>
            </a:xfrm>
            <a:prstGeom prst="rect">
              <a:avLst/>
            </a:prstGeom>
            <a:noFill/>
            <a:ln w="12700">
              <a:solidFill>
                <a:schemeClr val="tx1"/>
              </a:solidFill>
              <a:miter lim="800000"/>
              <a:headEnd/>
              <a:tailEnd/>
            </a:ln>
            <a:effectLst/>
          </p:spPr>
          <p:txBody>
            <a:bodyPr wrap="none">
              <a:spAutoFit/>
            </a:bodyPr>
            <a:lstStyle/>
            <a:p>
              <a:r>
                <a:rPr lang="en-US"/>
                <a:t>.99 c</a:t>
              </a:r>
            </a:p>
          </p:txBody>
        </p:sp>
        <p:sp>
          <p:nvSpPr>
            <p:cNvPr id="77915" name="Line 91"/>
            <p:cNvSpPr>
              <a:spLocks noChangeShapeType="1"/>
            </p:cNvSpPr>
            <p:nvPr/>
          </p:nvSpPr>
          <p:spPr bwMode="auto">
            <a:xfrm>
              <a:off x="4128" y="3120"/>
              <a:ext cx="384" cy="480"/>
            </a:xfrm>
            <a:prstGeom prst="line">
              <a:avLst/>
            </a:prstGeom>
            <a:noFill/>
            <a:ln w="63500">
              <a:solidFill>
                <a:srgbClr val="FF0000"/>
              </a:solidFill>
              <a:round/>
              <a:headEnd/>
              <a:tailEnd type="arrow" w="med" len="med"/>
            </a:ln>
            <a:effectLst/>
          </p:spPr>
          <p:txBody>
            <a:bodyPr>
              <a:spAutoFit/>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77904"/>
                                        </p:tgtEl>
                                        <p:attrNameLst>
                                          <p:attrName>style.visibility</p:attrName>
                                        </p:attrNameLst>
                                      </p:cBhvr>
                                      <p:to>
                                        <p:strVal val="visible"/>
                                      </p:to>
                                    </p:set>
                                  </p:childTnLst>
                                  <p:subTnLst>
                                    <p:set>
                                      <p:cBhvr override="childStyle">
                                        <p:cTn dur="1" fill="hold" display="0" masterRel="nextClick" afterEffect="1"/>
                                        <p:tgtEl>
                                          <p:spTgt spid="77904"/>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77917"/>
                                        </p:tgtEl>
                                        <p:attrNameLst>
                                          <p:attrName>style.visibility</p:attrName>
                                        </p:attrNameLst>
                                      </p:cBhvr>
                                      <p:to>
                                        <p:strVal val="visible"/>
                                      </p:to>
                                    </p:set>
                                  </p:childTnLst>
                                  <p:subTnLst>
                                    <p:set>
                                      <p:cBhvr override="childStyle">
                                        <p:cTn dur="1" fill="hold" display="0" masterRel="nextClick" afterEffect="1"/>
                                        <p:tgtEl>
                                          <p:spTgt spid="77917"/>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77918"/>
                                        </p:tgtEl>
                                        <p:attrNameLst>
                                          <p:attrName>style.visibility</p:attrName>
                                        </p:attrNameLst>
                                      </p:cBhvr>
                                      <p:to>
                                        <p:strVal val="visible"/>
                                      </p:to>
                                    </p:set>
                                  </p:childTnLst>
                                  <p:subTnLst>
                                    <p:set>
                                      <p:cBhvr override="childStyle">
                                        <p:cTn dur="1" fill="hold" display="0" masterRel="nextClick" afterEffect="1"/>
                                        <p:tgtEl>
                                          <p:spTgt spid="77918"/>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77919"/>
                                        </p:tgtEl>
                                        <p:attrNameLst>
                                          <p:attrName>style.visibility</p:attrName>
                                        </p:attrNameLst>
                                      </p:cBhvr>
                                      <p:to>
                                        <p:strVal val="visible"/>
                                      </p:to>
                                    </p:set>
                                  </p:childTnLst>
                                  <p:subTnLst>
                                    <p:set>
                                      <p:cBhvr override="childStyle">
                                        <p:cTn dur="1" fill="hold" display="0" masterRel="nextClick" afterEffect="1"/>
                                        <p:tgtEl>
                                          <p:spTgt spid="77919"/>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77920"/>
                                        </p:tgtEl>
                                        <p:attrNameLst>
                                          <p:attrName>style.visibility</p:attrName>
                                        </p:attrNameLst>
                                      </p:cBhvr>
                                      <p:to>
                                        <p:strVal val="visible"/>
                                      </p:to>
                                    </p:set>
                                  </p:childTnLst>
                                  <p:subTnLst>
                                    <p:set>
                                      <p:cBhvr override="childStyle">
                                        <p:cTn dur="1" fill="hold" display="0" masterRel="nextClick" afterEffect="1"/>
                                        <p:tgtEl>
                                          <p:spTgt spid="77920"/>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77916"/>
                                        </p:tgtEl>
                                        <p:attrNameLst>
                                          <p:attrName>style.visibility</p:attrName>
                                        </p:attrNameLst>
                                      </p:cBhvr>
                                      <p:to>
                                        <p:strVal val="visible"/>
                                      </p:to>
                                    </p:set>
                                  </p:childTnLst>
                                  <p:subTnLst>
                                    <p:set>
                                      <p:cBhvr override="childStyle">
                                        <p:cTn dur="1" fill="hold" display="0" masterRel="nextClick" afterEffect="1"/>
                                        <p:tgtEl>
                                          <p:spTgt spid="77916"/>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1026"/>
          <p:cNvSpPr>
            <a:spLocks noGrp="1" noChangeArrowheads="1"/>
          </p:cNvSpPr>
          <p:nvPr>
            <p:ph type="title"/>
          </p:nvPr>
        </p:nvSpPr>
        <p:spPr>
          <a:xfrm>
            <a:off x="0" y="0"/>
            <a:ext cx="7772400" cy="1143000"/>
          </a:xfrm>
        </p:spPr>
        <p:txBody>
          <a:bodyPr/>
          <a:lstStyle/>
          <a:p>
            <a:pPr algn="l"/>
            <a:r>
              <a:rPr lang="en-US" u="sng">
                <a:latin typeface="Arial" charset="0"/>
              </a:rPr>
              <a:t>length contraction</a:t>
            </a:r>
            <a:r>
              <a:rPr lang="en-US">
                <a:latin typeface="Arial" charset="0"/>
              </a:rPr>
              <a:t> </a:t>
            </a:r>
          </a:p>
        </p:txBody>
      </p:sp>
      <p:sp>
        <p:nvSpPr>
          <p:cNvPr id="153603" name="Rectangle 1027"/>
          <p:cNvSpPr>
            <a:spLocks noGrp="1" noChangeArrowheads="1"/>
          </p:cNvSpPr>
          <p:nvPr>
            <p:ph type="body" idx="1"/>
          </p:nvPr>
        </p:nvSpPr>
        <p:spPr>
          <a:xfrm>
            <a:off x="152400" y="838200"/>
            <a:ext cx="3886200" cy="762000"/>
          </a:xfrm>
        </p:spPr>
        <p:txBody>
          <a:bodyPr/>
          <a:lstStyle/>
          <a:p>
            <a:pPr>
              <a:buFontTx/>
              <a:buNone/>
            </a:pPr>
            <a:r>
              <a:rPr lang="en-US" sz="3600">
                <a:solidFill>
                  <a:srgbClr val="FF0000"/>
                </a:solidFill>
                <a:latin typeface="Arial" charset="0"/>
              </a:rPr>
              <a:t>L</a:t>
            </a:r>
            <a:r>
              <a:rPr lang="en-US" sz="3600" baseline="-25000">
                <a:solidFill>
                  <a:srgbClr val="FF0000"/>
                </a:solidFill>
                <a:latin typeface="Arial" charset="0"/>
              </a:rPr>
              <a:t>moving</a:t>
            </a:r>
            <a:r>
              <a:rPr lang="en-US" sz="3600">
                <a:solidFill>
                  <a:srgbClr val="FF0000"/>
                </a:solidFill>
                <a:latin typeface="Arial" charset="0"/>
              </a:rPr>
              <a:t> </a:t>
            </a:r>
            <a:r>
              <a:rPr lang="en-US" sz="3600">
                <a:solidFill>
                  <a:srgbClr val="FF0000"/>
                </a:solidFill>
              </a:rPr>
              <a:t>=  </a:t>
            </a:r>
            <a:r>
              <a:rPr lang="en-US" sz="3600">
                <a:solidFill>
                  <a:srgbClr val="FF0000"/>
                </a:solidFill>
                <a:latin typeface="Math1" pitchFamily="2" charset="2"/>
              </a:rPr>
              <a:t>g</a:t>
            </a:r>
            <a:r>
              <a:rPr lang="en-US" sz="3600" baseline="30000">
                <a:solidFill>
                  <a:srgbClr val="FF0000"/>
                </a:solidFill>
                <a:latin typeface="Arial" charset="0"/>
              </a:rPr>
              <a:t>-1 </a:t>
            </a:r>
            <a:r>
              <a:rPr lang="en-US" sz="3600">
                <a:solidFill>
                  <a:srgbClr val="FF0000"/>
                </a:solidFill>
                <a:latin typeface="Arial" charset="0"/>
              </a:rPr>
              <a:t>L</a:t>
            </a:r>
            <a:r>
              <a:rPr lang="en-US" sz="3600" baseline="-25000">
                <a:solidFill>
                  <a:srgbClr val="FF0000"/>
                </a:solidFill>
                <a:latin typeface="Arial" charset="0"/>
              </a:rPr>
              <a:t>rest</a:t>
            </a:r>
            <a:r>
              <a:rPr lang="en-US" sz="3600" baseline="-25000">
                <a:latin typeface="Arial" charset="0"/>
              </a:rPr>
              <a:t>  </a:t>
            </a:r>
          </a:p>
        </p:txBody>
      </p:sp>
      <p:grpSp>
        <p:nvGrpSpPr>
          <p:cNvPr id="153606" name="Group 1030"/>
          <p:cNvGrpSpPr>
            <a:grpSpLocks/>
          </p:cNvGrpSpPr>
          <p:nvPr/>
        </p:nvGrpSpPr>
        <p:grpSpPr bwMode="auto">
          <a:xfrm>
            <a:off x="228600" y="3505200"/>
            <a:ext cx="3581400" cy="3200400"/>
            <a:chOff x="-2688" y="624"/>
            <a:chExt cx="2256" cy="2016"/>
          </a:xfrm>
        </p:grpSpPr>
        <p:sp>
          <p:nvSpPr>
            <p:cNvPr id="153607" name="Oval 1031"/>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153608" name="Oval 1032"/>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153609" name="Line 1033"/>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153610" name="Line 1034"/>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153611" name="Oval 1035"/>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153612" name="Line 1036"/>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153613" name="Line 1037"/>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153614" name="Line 1038"/>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153615" name="Line 1039"/>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153616" name="Line 1040"/>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53617" name="Line 1041"/>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53618" name="Line 1042"/>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sp>
        <p:nvSpPr>
          <p:cNvPr id="153630" name="Line 1054"/>
          <p:cNvSpPr>
            <a:spLocks noChangeShapeType="1"/>
          </p:cNvSpPr>
          <p:nvPr/>
        </p:nvSpPr>
        <p:spPr bwMode="auto">
          <a:xfrm>
            <a:off x="3352800" y="16002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53632" name="Line 1056"/>
          <p:cNvSpPr>
            <a:spLocks noChangeShapeType="1"/>
          </p:cNvSpPr>
          <p:nvPr/>
        </p:nvSpPr>
        <p:spPr bwMode="auto">
          <a:xfrm>
            <a:off x="2209800" y="16002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53634" name="Line 1058"/>
          <p:cNvSpPr>
            <a:spLocks noChangeShapeType="1"/>
          </p:cNvSpPr>
          <p:nvPr/>
        </p:nvSpPr>
        <p:spPr bwMode="auto">
          <a:xfrm>
            <a:off x="473075" y="1560513"/>
            <a:ext cx="0" cy="533400"/>
          </a:xfrm>
          <a:prstGeom prst="line">
            <a:avLst/>
          </a:prstGeom>
          <a:noFill/>
          <a:ln w="63500">
            <a:solidFill>
              <a:schemeClr val="tx1"/>
            </a:solidFill>
            <a:round/>
            <a:headEnd/>
            <a:tailEnd type="triangle" w="med" len="med"/>
          </a:ln>
          <a:effectLst/>
        </p:spPr>
        <p:txBody>
          <a:bodyPr>
            <a:spAutoFit/>
          </a:bodyPr>
          <a:lstStyle/>
          <a:p>
            <a:endParaRPr lang="en-US"/>
          </a:p>
        </p:txBody>
      </p:sp>
      <p:pic>
        <p:nvPicPr>
          <p:cNvPr id="153619" name="Picture 1043"/>
          <p:cNvPicPr>
            <a:picLocks noChangeAspect="1" noChangeArrowheads="1"/>
          </p:cNvPicPr>
          <p:nvPr/>
        </p:nvPicPr>
        <p:blipFill>
          <a:blip r:embed="rId2"/>
          <a:srcRect/>
          <a:stretch>
            <a:fillRect/>
          </a:stretch>
        </p:blipFill>
        <p:spPr bwMode="auto">
          <a:xfrm>
            <a:off x="5257800" y="381000"/>
            <a:ext cx="3352800" cy="2209800"/>
          </a:xfrm>
          <a:prstGeom prst="rect">
            <a:avLst/>
          </a:prstGeom>
          <a:noFill/>
          <a:ln w="38100">
            <a:solidFill>
              <a:schemeClr val="tx1"/>
            </a:solidFill>
            <a:miter lim="800000"/>
            <a:headEnd/>
            <a:tailEnd/>
          </a:ln>
          <a:effectLst/>
        </p:spPr>
      </p:pic>
      <p:sp>
        <p:nvSpPr>
          <p:cNvPr id="153631" name="Text Box 1055"/>
          <p:cNvSpPr txBox="1">
            <a:spLocks noChangeArrowheads="1"/>
          </p:cNvSpPr>
          <p:nvPr/>
        </p:nvSpPr>
        <p:spPr bwMode="auto">
          <a:xfrm>
            <a:off x="3032125" y="2325688"/>
            <a:ext cx="777875" cy="457200"/>
          </a:xfrm>
          <a:prstGeom prst="rect">
            <a:avLst/>
          </a:prstGeom>
          <a:noFill/>
          <a:ln w="63500">
            <a:noFill/>
            <a:miter lim="800000"/>
            <a:headEnd/>
            <a:tailEnd/>
          </a:ln>
          <a:effectLst/>
        </p:spPr>
        <p:txBody>
          <a:bodyPr wrap="none">
            <a:spAutoFit/>
          </a:bodyPr>
          <a:lstStyle/>
          <a:p>
            <a:pPr algn="l"/>
            <a:r>
              <a:rPr lang="en-US"/>
              <a:t>10m</a:t>
            </a:r>
          </a:p>
        </p:txBody>
      </p:sp>
      <p:sp>
        <p:nvSpPr>
          <p:cNvPr id="153633" name="Text Box 1057"/>
          <p:cNvSpPr txBox="1">
            <a:spLocks noChangeArrowheads="1"/>
          </p:cNvSpPr>
          <p:nvPr/>
        </p:nvSpPr>
        <p:spPr bwMode="auto">
          <a:xfrm>
            <a:off x="2057400" y="2286000"/>
            <a:ext cx="354013" cy="457200"/>
          </a:xfrm>
          <a:prstGeom prst="rect">
            <a:avLst/>
          </a:prstGeom>
          <a:noFill/>
          <a:ln w="63500">
            <a:noFill/>
            <a:miter lim="800000"/>
            <a:headEnd/>
            <a:tailEnd/>
          </a:ln>
          <a:effectLst/>
        </p:spPr>
        <p:txBody>
          <a:bodyPr wrap="none">
            <a:spAutoFit/>
          </a:bodyPr>
          <a:lstStyle/>
          <a:p>
            <a:pPr algn="l"/>
            <a:r>
              <a:rPr lang="en-US"/>
              <a:t>1</a:t>
            </a:r>
          </a:p>
        </p:txBody>
      </p:sp>
      <p:sp>
        <p:nvSpPr>
          <p:cNvPr id="153635" name="Text Box 1059"/>
          <p:cNvSpPr txBox="1">
            <a:spLocks noChangeArrowheads="1"/>
          </p:cNvSpPr>
          <p:nvPr/>
        </p:nvSpPr>
        <p:spPr bwMode="auto">
          <a:xfrm>
            <a:off x="152400" y="2286000"/>
            <a:ext cx="862013" cy="457200"/>
          </a:xfrm>
          <a:prstGeom prst="rect">
            <a:avLst/>
          </a:prstGeom>
          <a:noFill/>
          <a:ln w="63500">
            <a:noFill/>
            <a:miter lim="800000"/>
            <a:headEnd/>
            <a:tailEnd/>
          </a:ln>
          <a:effectLst/>
        </p:spPr>
        <p:txBody>
          <a:bodyPr wrap="none">
            <a:spAutoFit/>
          </a:bodyPr>
          <a:lstStyle/>
          <a:p>
            <a:pPr algn="l"/>
            <a:r>
              <a:rPr lang="en-US"/>
              <a:t>10 m</a:t>
            </a:r>
          </a:p>
        </p:txBody>
      </p:sp>
      <p:sp>
        <p:nvSpPr>
          <p:cNvPr id="153636" name="Line 1060"/>
          <p:cNvSpPr>
            <a:spLocks noChangeShapeType="1"/>
          </p:cNvSpPr>
          <p:nvPr/>
        </p:nvSpPr>
        <p:spPr bwMode="auto">
          <a:xfrm>
            <a:off x="5257800" y="2743200"/>
            <a:ext cx="3352800" cy="0"/>
          </a:xfrm>
          <a:prstGeom prst="line">
            <a:avLst/>
          </a:prstGeom>
          <a:noFill/>
          <a:ln w="63500">
            <a:solidFill>
              <a:schemeClr val="tx1"/>
            </a:solidFill>
            <a:round/>
            <a:headEnd type="triangle" w="med" len="med"/>
            <a:tailEnd type="triangle" w="med" len="med"/>
          </a:ln>
          <a:effectLst/>
        </p:spPr>
        <p:txBody>
          <a:bodyPr>
            <a:spAutoFit/>
          </a:bodyPr>
          <a:lstStyle/>
          <a:p>
            <a:endParaRPr lang="en-US"/>
          </a:p>
        </p:txBody>
      </p:sp>
      <p:sp>
        <p:nvSpPr>
          <p:cNvPr id="153637" name="Text Box 1061"/>
          <p:cNvSpPr txBox="1">
            <a:spLocks noChangeArrowheads="1"/>
          </p:cNvSpPr>
          <p:nvPr/>
        </p:nvSpPr>
        <p:spPr bwMode="auto">
          <a:xfrm>
            <a:off x="6477000" y="2743200"/>
            <a:ext cx="777875" cy="457200"/>
          </a:xfrm>
          <a:prstGeom prst="rect">
            <a:avLst/>
          </a:prstGeom>
          <a:noFill/>
          <a:ln w="63500">
            <a:noFill/>
            <a:miter lim="800000"/>
            <a:headEnd/>
            <a:tailEnd/>
          </a:ln>
          <a:effectLst/>
        </p:spPr>
        <p:txBody>
          <a:bodyPr wrap="none">
            <a:spAutoFit/>
          </a:bodyPr>
          <a:lstStyle/>
          <a:p>
            <a:pPr algn="l"/>
            <a:r>
              <a:rPr lang="en-US"/>
              <a:t>10m</a:t>
            </a:r>
          </a:p>
        </p:txBody>
      </p:sp>
      <p:pic>
        <p:nvPicPr>
          <p:cNvPr id="153648" name="Picture 1072"/>
          <p:cNvPicPr>
            <a:picLocks noChangeAspect="1" noChangeArrowheads="1"/>
          </p:cNvPicPr>
          <p:nvPr/>
        </p:nvPicPr>
        <p:blipFill>
          <a:blip r:embed="rId2"/>
          <a:srcRect/>
          <a:stretch>
            <a:fillRect/>
          </a:stretch>
        </p:blipFill>
        <p:spPr bwMode="auto">
          <a:xfrm>
            <a:off x="5257800" y="3733800"/>
            <a:ext cx="3352800" cy="2209800"/>
          </a:xfrm>
          <a:prstGeom prst="rect">
            <a:avLst/>
          </a:prstGeom>
          <a:noFill/>
          <a:ln w="38100">
            <a:solidFill>
              <a:schemeClr val="tx1"/>
            </a:solidFill>
            <a:miter lim="800000"/>
            <a:headEnd/>
            <a:tailEnd/>
          </a:ln>
          <a:effectLst/>
        </p:spPr>
      </p:pic>
      <p:sp>
        <p:nvSpPr>
          <p:cNvPr id="153649" name="Line 1073"/>
          <p:cNvSpPr>
            <a:spLocks noChangeShapeType="1"/>
          </p:cNvSpPr>
          <p:nvPr/>
        </p:nvSpPr>
        <p:spPr bwMode="auto">
          <a:xfrm flipH="1">
            <a:off x="1371600" y="5257800"/>
            <a:ext cx="609600" cy="838200"/>
          </a:xfrm>
          <a:prstGeom prst="line">
            <a:avLst/>
          </a:prstGeom>
          <a:noFill/>
          <a:ln w="63500">
            <a:solidFill>
              <a:srgbClr val="66FFFF"/>
            </a:solidFill>
            <a:round/>
            <a:headEnd/>
            <a:tailEnd type="arrow" w="med" len="med"/>
          </a:ln>
          <a:effectLst/>
        </p:spPr>
        <p:txBody>
          <a:bodyPr wrap="none" anchor="ctr">
            <a:spAutoFit/>
          </a:bodyPr>
          <a:lstStyle/>
          <a:p>
            <a:endParaRPr lang="en-US"/>
          </a:p>
        </p:txBody>
      </p:sp>
      <p:sp>
        <p:nvSpPr>
          <p:cNvPr id="153650" name="Text Box 1074"/>
          <p:cNvSpPr txBox="1">
            <a:spLocks noChangeArrowheads="1"/>
          </p:cNvSpPr>
          <p:nvPr/>
        </p:nvSpPr>
        <p:spPr bwMode="auto">
          <a:xfrm>
            <a:off x="1371600" y="6172200"/>
            <a:ext cx="336550" cy="457200"/>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153651" name="Text Box 1075"/>
          <p:cNvSpPr txBox="1">
            <a:spLocks noChangeArrowheads="1"/>
          </p:cNvSpPr>
          <p:nvPr/>
        </p:nvSpPr>
        <p:spPr bwMode="auto">
          <a:xfrm>
            <a:off x="2362200" y="6172200"/>
            <a:ext cx="319088" cy="457200"/>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53649"/>
                                        </p:tgtEl>
                                        <p:attrNameLst>
                                          <p:attrName>style.visibility</p:attrName>
                                        </p:attrNameLst>
                                      </p:cBhvr>
                                      <p:to>
                                        <p:strVal val="visible"/>
                                      </p:to>
                                    </p:set>
                                  </p:childTnLst>
                                  <p:subTnLst>
                                    <p:set>
                                      <p:cBhvr override="childStyle">
                                        <p:cTn dur="1" fill="hold" display="0" masterRel="nextClick" afterEffect="1"/>
                                        <p:tgtEl>
                                          <p:spTgt spid="153649"/>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1026"/>
          <p:cNvSpPr>
            <a:spLocks noGrp="1" noChangeArrowheads="1"/>
          </p:cNvSpPr>
          <p:nvPr>
            <p:ph type="title"/>
          </p:nvPr>
        </p:nvSpPr>
        <p:spPr>
          <a:xfrm>
            <a:off x="0" y="0"/>
            <a:ext cx="7772400" cy="1143000"/>
          </a:xfrm>
        </p:spPr>
        <p:txBody>
          <a:bodyPr/>
          <a:lstStyle/>
          <a:p>
            <a:pPr algn="l"/>
            <a:r>
              <a:rPr lang="en-US" u="sng">
                <a:latin typeface="Arial" charset="0"/>
              </a:rPr>
              <a:t>length contraction</a:t>
            </a:r>
            <a:r>
              <a:rPr lang="en-US">
                <a:latin typeface="Arial" charset="0"/>
              </a:rPr>
              <a:t> </a:t>
            </a:r>
          </a:p>
        </p:txBody>
      </p:sp>
      <p:sp>
        <p:nvSpPr>
          <p:cNvPr id="167939" name="Rectangle 1027"/>
          <p:cNvSpPr>
            <a:spLocks noGrp="1" noChangeArrowheads="1"/>
          </p:cNvSpPr>
          <p:nvPr>
            <p:ph type="body" idx="1"/>
          </p:nvPr>
        </p:nvSpPr>
        <p:spPr>
          <a:xfrm>
            <a:off x="152400" y="838200"/>
            <a:ext cx="3886200" cy="762000"/>
          </a:xfrm>
        </p:spPr>
        <p:txBody>
          <a:bodyPr/>
          <a:lstStyle/>
          <a:p>
            <a:pPr>
              <a:buFontTx/>
              <a:buNone/>
            </a:pPr>
            <a:r>
              <a:rPr lang="en-US" sz="3600">
                <a:solidFill>
                  <a:srgbClr val="FF0000"/>
                </a:solidFill>
                <a:latin typeface="Arial" charset="0"/>
              </a:rPr>
              <a:t>L</a:t>
            </a:r>
            <a:r>
              <a:rPr lang="en-US" sz="3600" baseline="-25000">
                <a:solidFill>
                  <a:srgbClr val="FF0000"/>
                </a:solidFill>
                <a:latin typeface="Arial" charset="0"/>
              </a:rPr>
              <a:t>moving</a:t>
            </a:r>
            <a:r>
              <a:rPr lang="en-US" sz="3600">
                <a:solidFill>
                  <a:srgbClr val="FF0000"/>
                </a:solidFill>
                <a:latin typeface="Arial" charset="0"/>
              </a:rPr>
              <a:t> </a:t>
            </a:r>
            <a:r>
              <a:rPr lang="en-US" sz="3600">
                <a:solidFill>
                  <a:srgbClr val="FF0000"/>
                </a:solidFill>
              </a:rPr>
              <a:t>=  </a:t>
            </a:r>
            <a:r>
              <a:rPr lang="en-US" sz="3600">
                <a:solidFill>
                  <a:srgbClr val="FF0000"/>
                </a:solidFill>
                <a:latin typeface="Math1" pitchFamily="2" charset="2"/>
              </a:rPr>
              <a:t>g</a:t>
            </a:r>
            <a:r>
              <a:rPr lang="en-US" sz="3600" baseline="30000">
                <a:solidFill>
                  <a:srgbClr val="FF0000"/>
                </a:solidFill>
                <a:latin typeface="Arial" charset="0"/>
              </a:rPr>
              <a:t>-1 </a:t>
            </a:r>
            <a:r>
              <a:rPr lang="en-US" sz="3600">
                <a:solidFill>
                  <a:srgbClr val="FF0000"/>
                </a:solidFill>
                <a:latin typeface="Arial" charset="0"/>
              </a:rPr>
              <a:t>L</a:t>
            </a:r>
            <a:r>
              <a:rPr lang="en-US" sz="3600" baseline="-25000">
                <a:solidFill>
                  <a:srgbClr val="FF0000"/>
                </a:solidFill>
                <a:latin typeface="Arial" charset="0"/>
              </a:rPr>
              <a:t>rest</a:t>
            </a:r>
            <a:r>
              <a:rPr lang="en-US" sz="3600" baseline="-25000">
                <a:latin typeface="Arial" charset="0"/>
              </a:rPr>
              <a:t>  </a:t>
            </a:r>
          </a:p>
        </p:txBody>
      </p:sp>
      <p:grpSp>
        <p:nvGrpSpPr>
          <p:cNvPr id="167940" name="Group 1028"/>
          <p:cNvGrpSpPr>
            <a:grpSpLocks/>
          </p:cNvGrpSpPr>
          <p:nvPr/>
        </p:nvGrpSpPr>
        <p:grpSpPr bwMode="auto">
          <a:xfrm>
            <a:off x="228600" y="3505200"/>
            <a:ext cx="3581400" cy="3200400"/>
            <a:chOff x="-2688" y="624"/>
            <a:chExt cx="2256" cy="2016"/>
          </a:xfrm>
        </p:grpSpPr>
        <p:sp>
          <p:nvSpPr>
            <p:cNvPr id="167941" name="Oval 1029"/>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167942" name="Oval 1030"/>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167943" name="Line 1031"/>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167944" name="Line 1032"/>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167945" name="Oval 1033"/>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167946" name="Line 1034"/>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167947" name="Line 1035"/>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167948" name="Line 1036"/>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167949" name="Line 1037"/>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167950" name="Line 1038"/>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67951" name="Line 1039"/>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67952" name="Line 1040"/>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sp>
        <p:nvSpPr>
          <p:cNvPr id="167953" name="Line 1041"/>
          <p:cNvSpPr>
            <a:spLocks noChangeShapeType="1"/>
          </p:cNvSpPr>
          <p:nvPr/>
        </p:nvSpPr>
        <p:spPr bwMode="auto">
          <a:xfrm>
            <a:off x="3352800" y="16002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67954" name="Line 1042"/>
          <p:cNvSpPr>
            <a:spLocks noChangeShapeType="1"/>
          </p:cNvSpPr>
          <p:nvPr/>
        </p:nvSpPr>
        <p:spPr bwMode="auto">
          <a:xfrm>
            <a:off x="2209800" y="16002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67955" name="Line 1043"/>
          <p:cNvSpPr>
            <a:spLocks noChangeShapeType="1"/>
          </p:cNvSpPr>
          <p:nvPr/>
        </p:nvSpPr>
        <p:spPr bwMode="auto">
          <a:xfrm>
            <a:off x="473075" y="1560513"/>
            <a:ext cx="0" cy="533400"/>
          </a:xfrm>
          <a:prstGeom prst="line">
            <a:avLst/>
          </a:prstGeom>
          <a:noFill/>
          <a:ln w="63500">
            <a:solidFill>
              <a:schemeClr val="tx1"/>
            </a:solidFill>
            <a:round/>
            <a:headEnd/>
            <a:tailEnd type="triangle" w="med" len="med"/>
          </a:ln>
          <a:effectLst/>
        </p:spPr>
        <p:txBody>
          <a:bodyPr>
            <a:spAutoFit/>
          </a:bodyPr>
          <a:lstStyle/>
          <a:p>
            <a:endParaRPr lang="en-US"/>
          </a:p>
        </p:txBody>
      </p:sp>
      <p:pic>
        <p:nvPicPr>
          <p:cNvPr id="167956" name="Picture 1044"/>
          <p:cNvPicPr>
            <a:picLocks noChangeAspect="1" noChangeArrowheads="1"/>
          </p:cNvPicPr>
          <p:nvPr/>
        </p:nvPicPr>
        <p:blipFill>
          <a:blip r:embed="rId2"/>
          <a:srcRect/>
          <a:stretch>
            <a:fillRect/>
          </a:stretch>
        </p:blipFill>
        <p:spPr bwMode="auto">
          <a:xfrm>
            <a:off x="5257800" y="381000"/>
            <a:ext cx="3352800" cy="2209800"/>
          </a:xfrm>
          <a:prstGeom prst="rect">
            <a:avLst/>
          </a:prstGeom>
          <a:noFill/>
          <a:ln w="38100">
            <a:solidFill>
              <a:schemeClr val="tx1"/>
            </a:solidFill>
            <a:miter lim="800000"/>
            <a:headEnd/>
            <a:tailEnd/>
          </a:ln>
          <a:effectLst/>
        </p:spPr>
      </p:pic>
      <p:sp>
        <p:nvSpPr>
          <p:cNvPr id="167957" name="Text Box 1045"/>
          <p:cNvSpPr txBox="1">
            <a:spLocks noChangeArrowheads="1"/>
          </p:cNvSpPr>
          <p:nvPr/>
        </p:nvSpPr>
        <p:spPr bwMode="auto">
          <a:xfrm>
            <a:off x="3032125" y="2325688"/>
            <a:ext cx="777875" cy="457200"/>
          </a:xfrm>
          <a:prstGeom prst="rect">
            <a:avLst/>
          </a:prstGeom>
          <a:noFill/>
          <a:ln w="63500">
            <a:noFill/>
            <a:miter lim="800000"/>
            <a:headEnd/>
            <a:tailEnd/>
          </a:ln>
          <a:effectLst/>
        </p:spPr>
        <p:txBody>
          <a:bodyPr wrap="none">
            <a:spAutoFit/>
          </a:bodyPr>
          <a:lstStyle/>
          <a:p>
            <a:pPr algn="l"/>
            <a:r>
              <a:rPr lang="en-US"/>
              <a:t>10m</a:t>
            </a:r>
          </a:p>
        </p:txBody>
      </p:sp>
      <p:sp>
        <p:nvSpPr>
          <p:cNvPr id="167958" name="Text Box 1046"/>
          <p:cNvSpPr txBox="1">
            <a:spLocks noChangeArrowheads="1"/>
          </p:cNvSpPr>
          <p:nvPr/>
        </p:nvSpPr>
        <p:spPr bwMode="auto">
          <a:xfrm>
            <a:off x="2057400" y="2286000"/>
            <a:ext cx="777875" cy="457200"/>
          </a:xfrm>
          <a:prstGeom prst="rect">
            <a:avLst/>
          </a:prstGeom>
          <a:noFill/>
          <a:ln w="63500">
            <a:noFill/>
            <a:miter lim="800000"/>
            <a:headEnd/>
            <a:tailEnd/>
          </a:ln>
          <a:effectLst/>
        </p:spPr>
        <p:txBody>
          <a:bodyPr wrap="none">
            <a:spAutoFit/>
          </a:bodyPr>
          <a:lstStyle/>
          <a:p>
            <a:pPr algn="l"/>
            <a:r>
              <a:rPr lang="en-US"/>
              <a:t>.833</a:t>
            </a:r>
          </a:p>
        </p:txBody>
      </p:sp>
      <p:sp>
        <p:nvSpPr>
          <p:cNvPr id="167959" name="Text Box 1047"/>
          <p:cNvSpPr txBox="1">
            <a:spLocks noChangeArrowheads="1"/>
          </p:cNvSpPr>
          <p:nvPr/>
        </p:nvSpPr>
        <p:spPr bwMode="auto">
          <a:xfrm>
            <a:off x="152400" y="2286000"/>
            <a:ext cx="862013" cy="457200"/>
          </a:xfrm>
          <a:prstGeom prst="rect">
            <a:avLst/>
          </a:prstGeom>
          <a:noFill/>
          <a:ln w="63500">
            <a:noFill/>
            <a:miter lim="800000"/>
            <a:headEnd/>
            <a:tailEnd/>
          </a:ln>
          <a:effectLst/>
        </p:spPr>
        <p:txBody>
          <a:bodyPr wrap="none">
            <a:spAutoFit/>
          </a:bodyPr>
          <a:lstStyle/>
          <a:p>
            <a:pPr algn="l"/>
            <a:r>
              <a:rPr lang="en-US"/>
              <a:t>8.3m</a:t>
            </a:r>
          </a:p>
        </p:txBody>
      </p:sp>
      <p:sp>
        <p:nvSpPr>
          <p:cNvPr id="167960" name="Line 1048"/>
          <p:cNvSpPr>
            <a:spLocks noChangeShapeType="1"/>
          </p:cNvSpPr>
          <p:nvPr/>
        </p:nvSpPr>
        <p:spPr bwMode="auto">
          <a:xfrm>
            <a:off x="5257800" y="2743200"/>
            <a:ext cx="3352800" cy="0"/>
          </a:xfrm>
          <a:prstGeom prst="line">
            <a:avLst/>
          </a:prstGeom>
          <a:noFill/>
          <a:ln w="63500">
            <a:solidFill>
              <a:schemeClr val="tx1"/>
            </a:solidFill>
            <a:round/>
            <a:headEnd type="triangle" w="med" len="med"/>
            <a:tailEnd type="triangle" w="med" len="med"/>
          </a:ln>
          <a:effectLst/>
        </p:spPr>
        <p:txBody>
          <a:bodyPr>
            <a:spAutoFit/>
          </a:bodyPr>
          <a:lstStyle/>
          <a:p>
            <a:endParaRPr lang="en-US"/>
          </a:p>
        </p:txBody>
      </p:sp>
      <p:sp>
        <p:nvSpPr>
          <p:cNvPr id="167961" name="Text Box 1049"/>
          <p:cNvSpPr txBox="1">
            <a:spLocks noChangeArrowheads="1"/>
          </p:cNvSpPr>
          <p:nvPr/>
        </p:nvSpPr>
        <p:spPr bwMode="auto">
          <a:xfrm>
            <a:off x="6477000" y="2743200"/>
            <a:ext cx="777875" cy="457200"/>
          </a:xfrm>
          <a:prstGeom prst="rect">
            <a:avLst/>
          </a:prstGeom>
          <a:noFill/>
          <a:ln w="63500">
            <a:noFill/>
            <a:miter lim="800000"/>
            <a:headEnd/>
            <a:tailEnd/>
          </a:ln>
          <a:effectLst/>
        </p:spPr>
        <p:txBody>
          <a:bodyPr wrap="none">
            <a:spAutoFit/>
          </a:bodyPr>
          <a:lstStyle/>
          <a:p>
            <a:pPr algn="l"/>
            <a:r>
              <a:rPr lang="en-US"/>
              <a:t>10m</a:t>
            </a:r>
          </a:p>
        </p:txBody>
      </p:sp>
      <p:pic>
        <p:nvPicPr>
          <p:cNvPr id="167962" name="Picture 1050"/>
          <p:cNvPicPr>
            <a:picLocks noChangeAspect="1" noChangeArrowheads="1"/>
          </p:cNvPicPr>
          <p:nvPr/>
        </p:nvPicPr>
        <p:blipFill>
          <a:blip r:embed="rId2"/>
          <a:srcRect/>
          <a:stretch>
            <a:fillRect/>
          </a:stretch>
        </p:blipFill>
        <p:spPr bwMode="auto">
          <a:xfrm>
            <a:off x="5867400" y="3733800"/>
            <a:ext cx="2743200" cy="2209800"/>
          </a:xfrm>
          <a:prstGeom prst="rect">
            <a:avLst/>
          </a:prstGeom>
          <a:noFill/>
          <a:ln w="38100">
            <a:solidFill>
              <a:schemeClr val="tx1"/>
            </a:solidFill>
            <a:miter lim="800000"/>
            <a:headEnd/>
            <a:tailEnd/>
          </a:ln>
          <a:effectLst/>
        </p:spPr>
      </p:pic>
      <p:sp>
        <p:nvSpPr>
          <p:cNvPr id="167963" name="Text Box 1051"/>
          <p:cNvSpPr txBox="1">
            <a:spLocks noChangeArrowheads="1"/>
          </p:cNvSpPr>
          <p:nvPr/>
        </p:nvSpPr>
        <p:spPr bwMode="auto">
          <a:xfrm>
            <a:off x="1371600" y="6172200"/>
            <a:ext cx="336550" cy="457200"/>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167964" name="Text Box 1052"/>
          <p:cNvSpPr txBox="1">
            <a:spLocks noChangeArrowheads="1"/>
          </p:cNvSpPr>
          <p:nvPr/>
        </p:nvSpPr>
        <p:spPr bwMode="auto">
          <a:xfrm>
            <a:off x="2362200" y="6172200"/>
            <a:ext cx="319088" cy="457200"/>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sp>
        <p:nvSpPr>
          <p:cNvPr id="167965" name="Line 1053"/>
          <p:cNvSpPr>
            <a:spLocks noChangeShapeType="1"/>
          </p:cNvSpPr>
          <p:nvPr/>
        </p:nvSpPr>
        <p:spPr bwMode="auto">
          <a:xfrm flipV="1">
            <a:off x="2057400" y="3962400"/>
            <a:ext cx="0" cy="1219200"/>
          </a:xfrm>
          <a:prstGeom prst="line">
            <a:avLst/>
          </a:prstGeom>
          <a:noFill/>
          <a:ln w="63500">
            <a:solidFill>
              <a:srgbClr val="CC00CC"/>
            </a:solidFill>
            <a:round/>
            <a:headEnd/>
            <a:tailEnd type="arrow" w="med" len="med"/>
          </a:ln>
          <a:effectLst/>
        </p:spPr>
        <p:txBody>
          <a:bodyPr anchor="ctr">
            <a:spAutoFit/>
          </a:bodyPr>
          <a:lstStyle/>
          <a:p>
            <a:endParaRPr lang="en-US"/>
          </a:p>
        </p:txBody>
      </p:sp>
      <p:sp>
        <p:nvSpPr>
          <p:cNvPr id="167968" name="AutoShape 1056"/>
          <p:cNvSpPr>
            <a:spLocks noChangeArrowheads="1"/>
          </p:cNvSpPr>
          <p:nvPr/>
        </p:nvSpPr>
        <p:spPr bwMode="auto">
          <a:xfrm>
            <a:off x="3581400" y="3429000"/>
            <a:ext cx="2233613" cy="885825"/>
          </a:xfrm>
          <a:prstGeom prst="leftArrow">
            <a:avLst>
              <a:gd name="adj1" fmla="val 50000"/>
              <a:gd name="adj2" fmla="val 63038"/>
            </a:avLst>
          </a:prstGeom>
          <a:solidFill>
            <a:srgbClr val="FFFFFF"/>
          </a:solidFill>
          <a:ln w="63500">
            <a:solidFill>
              <a:srgbClr val="FF0000"/>
            </a:solidFill>
            <a:miter lim="800000"/>
            <a:headEnd/>
            <a:tailEnd/>
          </a:ln>
          <a:effectLst/>
        </p:spPr>
        <p:txBody>
          <a:bodyPr wrap="none" anchor="ctr">
            <a:spAutoFit/>
          </a:bodyPr>
          <a:lstStyle/>
          <a:p>
            <a:r>
              <a:rPr lang="en-US"/>
              <a:t>Velocity=.5 c</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1026"/>
          <p:cNvSpPr>
            <a:spLocks noGrp="1" noChangeArrowheads="1"/>
          </p:cNvSpPr>
          <p:nvPr>
            <p:ph type="title"/>
          </p:nvPr>
        </p:nvSpPr>
        <p:spPr>
          <a:xfrm>
            <a:off x="0" y="0"/>
            <a:ext cx="7772400" cy="1143000"/>
          </a:xfrm>
        </p:spPr>
        <p:txBody>
          <a:bodyPr/>
          <a:lstStyle/>
          <a:p>
            <a:pPr algn="l"/>
            <a:r>
              <a:rPr lang="en-US" u="sng">
                <a:latin typeface="Arial" charset="0"/>
              </a:rPr>
              <a:t>length contraction</a:t>
            </a:r>
            <a:r>
              <a:rPr lang="en-US">
                <a:latin typeface="Arial" charset="0"/>
              </a:rPr>
              <a:t> </a:t>
            </a:r>
          </a:p>
        </p:txBody>
      </p:sp>
      <p:sp>
        <p:nvSpPr>
          <p:cNvPr id="168963" name="Rectangle 1027"/>
          <p:cNvSpPr>
            <a:spLocks noGrp="1" noChangeArrowheads="1"/>
          </p:cNvSpPr>
          <p:nvPr>
            <p:ph type="body" idx="1"/>
          </p:nvPr>
        </p:nvSpPr>
        <p:spPr>
          <a:xfrm>
            <a:off x="152400" y="838200"/>
            <a:ext cx="3886200" cy="762000"/>
          </a:xfrm>
        </p:spPr>
        <p:txBody>
          <a:bodyPr/>
          <a:lstStyle/>
          <a:p>
            <a:pPr>
              <a:buFontTx/>
              <a:buNone/>
            </a:pPr>
            <a:r>
              <a:rPr lang="en-US" sz="3600">
                <a:solidFill>
                  <a:srgbClr val="FF0000"/>
                </a:solidFill>
                <a:latin typeface="Arial" charset="0"/>
              </a:rPr>
              <a:t>L</a:t>
            </a:r>
            <a:r>
              <a:rPr lang="en-US" sz="3600" baseline="-25000">
                <a:solidFill>
                  <a:srgbClr val="FF0000"/>
                </a:solidFill>
                <a:latin typeface="Arial" charset="0"/>
              </a:rPr>
              <a:t>moving</a:t>
            </a:r>
            <a:r>
              <a:rPr lang="en-US" sz="3600">
                <a:solidFill>
                  <a:srgbClr val="FF0000"/>
                </a:solidFill>
                <a:latin typeface="Arial" charset="0"/>
              </a:rPr>
              <a:t> </a:t>
            </a:r>
            <a:r>
              <a:rPr lang="en-US" sz="3600">
                <a:solidFill>
                  <a:srgbClr val="FF0000"/>
                </a:solidFill>
              </a:rPr>
              <a:t>=  </a:t>
            </a:r>
            <a:r>
              <a:rPr lang="en-US" sz="3600">
                <a:solidFill>
                  <a:srgbClr val="FF0000"/>
                </a:solidFill>
                <a:latin typeface="Math1" pitchFamily="2" charset="2"/>
              </a:rPr>
              <a:t>g</a:t>
            </a:r>
            <a:r>
              <a:rPr lang="en-US" sz="3600" baseline="30000">
                <a:solidFill>
                  <a:srgbClr val="FF0000"/>
                </a:solidFill>
                <a:latin typeface="Arial" charset="0"/>
              </a:rPr>
              <a:t>-1 </a:t>
            </a:r>
            <a:r>
              <a:rPr lang="en-US" sz="3600">
                <a:solidFill>
                  <a:srgbClr val="FF0000"/>
                </a:solidFill>
                <a:latin typeface="Arial" charset="0"/>
              </a:rPr>
              <a:t>L</a:t>
            </a:r>
            <a:r>
              <a:rPr lang="en-US" sz="3600" baseline="-25000">
                <a:solidFill>
                  <a:srgbClr val="FF0000"/>
                </a:solidFill>
                <a:latin typeface="Arial" charset="0"/>
              </a:rPr>
              <a:t>rest</a:t>
            </a:r>
            <a:r>
              <a:rPr lang="en-US" sz="3600" baseline="-25000">
                <a:latin typeface="Arial" charset="0"/>
              </a:rPr>
              <a:t>  </a:t>
            </a:r>
          </a:p>
        </p:txBody>
      </p:sp>
      <p:grpSp>
        <p:nvGrpSpPr>
          <p:cNvPr id="168964" name="Group 1028"/>
          <p:cNvGrpSpPr>
            <a:grpSpLocks/>
          </p:cNvGrpSpPr>
          <p:nvPr/>
        </p:nvGrpSpPr>
        <p:grpSpPr bwMode="auto">
          <a:xfrm>
            <a:off x="228600" y="3505200"/>
            <a:ext cx="3581400" cy="3200400"/>
            <a:chOff x="-2688" y="624"/>
            <a:chExt cx="2256" cy="2016"/>
          </a:xfrm>
        </p:grpSpPr>
        <p:sp>
          <p:nvSpPr>
            <p:cNvPr id="168965" name="Oval 1029"/>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168966" name="Oval 1030"/>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168967" name="Line 1031"/>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168968" name="Line 1032"/>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168969" name="Oval 1033"/>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168970" name="Line 1034"/>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168971" name="Line 1035"/>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168972" name="Line 1036"/>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168973" name="Line 1037"/>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168974" name="Line 1038"/>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68975" name="Line 1039"/>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68976" name="Line 1040"/>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sp>
        <p:nvSpPr>
          <p:cNvPr id="168977" name="Line 1041"/>
          <p:cNvSpPr>
            <a:spLocks noChangeShapeType="1"/>
          </p:cNvSpPr>
          <p:nvPr/>
        </p:nvSpPr>
        <p:spPr bwMode="auto">
          <a:xfrm>
            <a:off x="3352800" y="16002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68978" name="Line 1042"/>
          <p:cNvSpPr>
            <a:spLocks noChangeShapeType="1"/>
          </p:cNvSpPr>
          <p:nvPr/>
        </p:nvSpPr>
        <p:spPr bwMode="auto">
          <a:xfrm>
            <a:off x="2209800" y="16002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68979" name="Line 1043"/>
          <p:cNvSpPr>
            <a:spLocks noChangeShapeType="1"/>
          </p:cNvSpPr>
          <p:nvPr/>
        </p:nvSpPr>
        <p:spPr bwMode="auto">
          <a:xfrm>
            <a:off x="473075" y="1560513"/>
            <a:ext cx="0" cy="533400"/>
          </a:xfrm>
          <a:prstGeom prst="line">
            <a:avLst/>
          </a:prstGeom>
          <a:noFill/>
          <a:ln w="63500">
            <a:solidFill>
              <a:schemeClr val="tx1"/>
            </a:solidFill>
            <a:round/>
            <a:headEnd/>
            <a:tailEnd type="triangle" w="med" len="med"/>
          </a:ln>
          <a:effectLst/>
        </p:spPr>
        <p:txBody>
          <a:bodyPr>
            <a:spAutoFit/>
          </a:bodyPr>
          <a:lstStyle/>
          <a:p>
            <a:endParaRPr lang="en-US"/>
          </a:p>
        </p:txBody>
      </p:sp>
      <p:pic>
        <p:nvPicPr>
          <p:cNvPr id="168980" name="Picture 1044"/>
          <p:cNvPicPr>
            <a:picLocks noChangeAspect="1" noChangeArrowheads="1"/>
          </p:cNvPicPr>
          <p:nvPr/>
        </p:nvPicPr>
        <p:blipFill>
          <a:blip r:embed="rId2"/>
          <a:srcRect/>
          <a:stretch>
            <a:fillRect/>
          </a:stretch>
        </p:blipFill>
        <p:spPr bwMode="auto">
          <a:xfrm>
            <a:off x="5257800" y="381000"/>
            <a:ext cx="3352800" cy="2209800"/>
          </a:xfrm>
          <a:prstGeom prst="rect">
            <a:avLst/>
          </a:prstGeom>
          <a:noFill/>
          <a:ln w="38100">
            <a:solidFill>
              <a:schemeClr val="tx1"/>
            </a:solidFill>
            <a:miter lim="800000"/>
            <a:headEnd/>
            <a:tailEnd/>
          </a:ln>
          <a:effectLst/>
        </p:spPr>
      </p:pic>
      <p:sp>
        <p:nvSpPr>
          <p:cNvPr id="168981" name="Text Box 1045"/>
          <p:cNvSpPr txBox="1">
            <a:spLocks noChangeArrowheads="1"/>
          </p:cNvSpPr>
          <p:nvPr/>
        </p:nvSpPr>
        <p:spPr bwMode="auto">
          <a:xfrm>
            <a:off x="3032125" y="2325688"/>
            <a:ext cx="862013" cy="457200"/>
          </a:xfrm>
          <a:prstGeom prst="rect">
            <a:avLst/>
          </a:prstGeom>
          <a:noFill/>
          <a:ln w="63500">
            <a:noFill/>
            <a:miter lim="800000"/>
            <a:headEnd/>
            <a:tailEnd/>
          </a:ln>
          <a:effectLst/>
        </p:spPr>
        <p:txBody>
          <a:bodyPr wrap="none">
            <a:spAutoFit/>
          </a:bodyPr>
          <a:lstStyle/>
          <a:p>
            <a:pPr algn="l"/>
            <a:r>
              <a:rPr lang="en-US"/>
              <a:t>10 m</a:t>
            </a:r>
          </a:p>
        </p:txBody>
      </p:sp>
      <p:sp>
        <p:nvSpPr>
          <p:cNvPr id="168982" name="Text Box 1046"/>
          <p:cNvSpPr txBox="1">
            <a:spLocks noChangeArrowheads="1"/>
          </p:cNvSpPr>
          <p:nvPr/>
        </p:nvSpPr>
        <p:spPr bwMode="auto">
          <a:xfrm>
            <a:off x="2057400" y="2286000"/>
            <a:ext cx="438150" cy="457200"/>
          </a:xfrm>
          <a:prstGeom prst="rect">
            <a:avLst/>
          </a:prstGeom>
          <a:noFill/>
          <a:ln w="63500">
            <a:noFill/>
            <a:miter lim="800000"/>
            <a:headEnd/>
            <a:tailEnd/>
          </a:ln>
          <a:effectLst/>
        </p:spPr>
        <p:txBody>
          <a:bodyPr wrap="none">
            <a:spAutoFit/>
          </a:bodyPr>
          <a:lstStyle/>
          <a:p>
            <a:pPr algn="l"/>
            <a:r>
              <a:rPr lang="en-US"/>
              <a:t>.6</a:t>
            </a:r>
          </a:p>
        </p:txBody>
      </p:sp>
      <p:sp>
        <p:nvSpPr>
          <p:cNvPr id="168983" name="Text Box 1047"/>
          <p:cNvSpPr txBox="1">
            <a:spLocks noChangeArrowheads="1"/>
          </p:cNvSpPr>
          <p:nvPr/>
        </p:nvSpPr>
        <p:spPr bwMode="auto">
          <a:xfrm>
            <a:off x="152400" y="2286000"/>
            <a:ext cx="692150" cy="457200"/>
          </a:xfrm>
          <a:prstGeom prst="rect">
            <a:avLst/>
          </a:prstGeom>
          <a:noFill/>
          <a:ln w="63500">
            <a:noFill/>
            <a:miter lim="800000"/>
            <a:headEnd/>
            <a:tailEnd/>
          </a:ln>
          <a:effectLst/>
        </p:spPr>
        <p:txBody>
          <a:bodyPr wrap="none">
            <a:spAutoFit/>
          </a:bodyPr>
          <a:lstStyle/>
          <a:p>
            <a:pPr algn="l"/>
            <a:r>
              <a:rPr lang="en-US"/>
              <a:t>6 m</a:t>
            </a:r>
          </a:p>
        </p:txBody>
      </p:sp>
      <p:sp>
        <p:nvSpPr>
          <p:cNvPr id="168984" name="Line 1048"/>
          <p:cNvSpPr>
            <a:spLocks noChangeShapeType="1"/>
          </p:cNvSpPr>
          <p:nvPr/>
        </p:nvSpPr>
        <p:spPr bwMode="auto">
          <a:xfrm>
            <a:off x="5257800" y="2743200"/>
            <a:ext cx="3352800" cy="0"/>
          </a:xfrm>
          <a:prstGeom prst="line">
            <a:avLst/>
          </a:prstGeom>
          <a:noFill/>
          <a:ln w="63500">
            <a:solidFill>
              <a:schemeClr val="tx1"/>
            </a:solidFill>
            <a:round/>
            <a:headEnd type="triangle" w="med" len="med"/>
            <a:tailEnd type="triangle" w="med" len="med"/>
          </a:ln>
          <a:effectLst/>
        </p:spPr>
        <p:txBody>
          <a:bodyPr>
            <a:spAutoFit/>
          </a:bodyPr>
          <a:lstStyle/>
          <a:p>
            <a:endParaRPr lang="en-US"/>
          </a:p>
        </p:txBody>
      </p:sp>
      <p:sp>
        <p:nvSpPr>
          <p:cNvPr id="168985" name="Text Box 1049"/>
          <p:cNvSpPr txBox="1">
            <a:spLocks noChangeArrowheads="1"/>
          </p:cNvSpPr>
          <p:nvPr/>
        </p:nvSpPr>
        <p:spPr bwMode="auto">
          <a:xfrm>
            <a:off x="6477000" y="2743200"/>
            <a:ext cx="777875" cy="457200"/>
          </a:xfrm>
          <a:prstGeom prst="rect">
            <a:avLst/>
          </a:prstGeom>
          <a:noFill/>
          <a:ln w="63500">
            <a:noFill/>
            <a:miter lim="800000"/>
            <a:headEnd/>
            <a:tailEnd/>
          </a:ln>
          <a:effectLst/>
        </p:spPr>
        <p:txBody>
          <a:bodyPr wrap="none">
            <a:spAutoFit/>
          </a:bodyPr>
          <a:lstStyle/>
          <a:p>
            <a:pPr algn="l"/>
            <a:r>
              <a:rPr lang="en-US"/>
              <a:t>10m</a:t>
            </a:r>
          </a:p>
        </p:txBody>
      </p:sp>
      <p:sp>
        <p:nvSpPr>
          <p:cNvPr id="168987" name="Text Box 1051"/>
          <p:cNvSpPr txBox="1">
            <a:spLocks noChangeArrowheads="1"/>
          </p:cNvSpPr>
          <p:nvPr/>
        </p:nvSpPr>
        <p:spPr bwMode="auto">
          <a:xfrm>
            <a:off x="1371600" y="6172200"/>
            <a:ext cx="336550" cy="457200"/>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168988" name="Text Box 1052"/>
          <p:cNvSpPr txBox="1">
            <a:spLocks noChangeArrowheads="1"/>
          </p:cNvSpPr>
          <p:nvPr/>
        </p:nvSpPr>
        <p:spPr bwMode="auto">
          <a:xfrm>
            <a:off x="2362200" y="6172200"/>
            <a:ext cx="319088" cy="457200"/>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sp>
        <p:nvSpPr>
          <p:cNvPr id="168989" name="Line 1053"/>
          <p:cNvSpPr>
            <a:spLocks noChangeShapeType="1"/>
          </p:cNvSpPr>
          <p:nvPr/>
        </p:nvSpPr>
        <p:spPr bwMode="auto">
          <a:xfrm flipV="1">
            <a:off x="2057400" y="5029200"/>
            <a:ext cx="1219200" cy="228600"/>
          </a:xfrm>
          <a:prstGeom prst="line">
            <a:avLst/>
          </a:prstGeom>
          <a:noFill/>
          <a:ln w="63500">
            <a:solidFill>
              <a:srgbClr val="FF0000"/>
            </a:solidFill>
            <a:round/>
            <a:headEnd/>
            <a:tailEnd type="arrow" w="med" len="med"/>
          </a:ln>
          <a:effectLst/>
        </p:spPr>
        <p:txBody>
          <a:bodyPr>
            <a:spAutoFit/>
          </a:bodyPr>
          <a:lstStyle/>
          <a:p>
            <a:endParaRPr lang="en-US"/>
          </a:p>
        </p:txBody>
      </p:sp>
      <p:pic>
        <p:nvPicPr>
          <p:cNvPr id="168990" name="Picture 1054"/>
          <p:cNvPicPr>
            <a:picLocks noChangeAspect="1" noChangeArrowheads="1"/>
          </p:cNvPicPr>
          <p:nvPr/>
        </p:nvPicPr>
        <p:blipFill>
          <a:blip r:embed="rId2"/>
          <a:srcRect/>
          <a:stretch>
            <a:fillRect/>
          </a:stretch>
        </p:blipFill>
        <p:spPr bwMode="auto">
          <a:xfrm>
            <a:off x="6705600" y="3733800"/>
            <a:ext cx="1981200" cy="2209800"/>
          </a:xfrm>
          <a:prstGeom prst="rect">
            <a:avLst/>
          </a:prstGeom>
          <a:noFill/>
          <a:ln w="38100">
            <a:solidFill>
              <a:schemeClr val="tx1"/>
            </a:solidFill>
            <a:miter lim="800000"/>
            <a:headEnd/>
            <a:tailEnd/>
          </a:ln>
          <a:effectLst/>
        </p:spPr>
      </p:pic>
      <p:sp>
        <p:nvSpPr>
          <p:cNvPr id="168991" name="AutoShape 1055"/>
          <p:cNvSpPr>
            <a:spLocks noChangeArrowheads="1"/>
          </p:cNvSpPr>
          <p:nvPr/>
        </p:nvSpPr>
        <p:spPr bwMode="auto">
          <a:xfrm>
            <a:off x="3505200" y="3429000"/>
            <a:ext cx="3048000" cy="885825"/>
          </a:xfrm>
          <a:prstGeom prst="leftArrow">
            <a:avLst>
              <a:gd name="adj1" fmla="val 50000"/>
              <a:gd name="adj2" fmla="val 86022"/>
            </a:avLst>
          </a:prstGeom>
          <a:solidFill>
            <a:srgbClr val="FFFFFF"/>
          </a:solidFill>
          <a:ln w="63500">
            <a:solidFill>
              <a:srgbClr val="FF0000"/>
            </a:solidFill>
            <a:miter lim="800000"/>
            <a:headEnd/>
            <a:tailEnd/>
          </a:ln>
          <a:effectLst/>
        </p:spPr>
        <p:txBody>
          <a:bodyPr anchor="ctr">
            <a:spAutoFit/>
          </a:bodyPr>
          <a:lstStyle/>
          <a:p>
            <a:r>
              <a:rPr lang="en-US"/>
              <a:t>Velocity=.8 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p:cNvSpPr>
            <a:spLocks noGrp="1" noChangeArrowheads="1"/>
          </p:cNvSpPr>
          <p:nvPr>
            <p:ph type="title"/>
          </p:nvPr>
        </p:nvSpPr>
        <p:spPr>
          <a:xfrm>
            <a:off x="685800" y="0"/>
            <a:ext cx="7772400" cy="1143000"/>
          </a:xfrm>
        </p:spPr>
        <p:txBody>
          <a:bodyPr/>
          <a:lstStyle/>
          <a:p>
            <a:r>
              <a:rPr lang="en-US" u="sng"/>
              <a:t>Broad Classification of Physics</a:t>
            </a:r>
          </a:p>
        </p:txBody>
      </p:sp>
      <p:sp>
        <p:nvSpPr>
          <p:cNvPr id="88064" name="Rectangle 0"/>
          <p:cNvSpPr>
            <a:spLocks noGrp="1" noChangeArrowheads="1"/>
          </p:cNvSpPr>
          <p:nvPr>
            <p:ph type="body" idx="1"/>
          </p:nvPr>
        </p:nvSpPr>
        <p:spPr>
          <a:xfrm>
            <a:off x="685800" y="1600200"/>
            <a:ext cx="8001000" cy="4572000"/>
          </a:xfrm>
        </p:spPr>
        <p:txBody>
          <a:bodyPr/>
          <a:lstStyle/>
          <a:p>
            <a:r>
              <a:rPr lang="en-US" b="1">
                <a:effectLst>
                  <a:outerShdw blurRad="38100" dist="38100" dir="2700000" algn="tl">
                    <a:srgbClr val="C0C0C0"/>
                  </a:outerShdw>
                </a:effectLst>
              </a:rPr>
              <a:t>Classical Physics</a:t>
            </a:r>
            <a:r>
              <a:rPr lang="en-US"/>
              <a:t>: Newtonian Mechanics, Electro-Magnetism, Thermodynamics</a:t>
            </a:r>
          </a:p>
          <a:p>
            <a:endParaRPr lang="en-US"/>
          </a:p>
          <a:p>
            <a:r>
              <a:rPr lang="en-US" b="1">
                <a:effectLst>
                  <a:outerShdw blurRad="38100" dist="38100" dir="2700000" algn="tl">
                    <a:srgbClr val="C0C0C0"/>
                  </a:outerShdw>
                </a:effectLst>
              </a:rPr>
              <a:t>Modern Physics</a:t>
            </a:r>
            <a:r>
              <a:rPr lang="en-US"/>
              <a:t>: Relativity, Quantum Mechanics</a:t>
            </a:r>
          </a:p>
          <a:p>
            <a:pPr>
              <a:buFontTx/>
              <a:buNone/>
            </a:pPr>
            <a:endParaRPr lang="en-US"/>
          </a:p>
          <a:p>
            <a:r>
              <a:rPr lang="en-US" b="1">
                <a:effectLst>
                  <a:outerShdw blurRad="38100" dist="38100" dir="2700000" algn="tl">
                    <a:srgbClr val="C0C0C0"/>
                  </a:outerShdw>
                </a:effectLst>
              </a:rPr>
              <a:t>Contemporary Physics</a:t>
            </a:r>
            <a:r>
              <a:rPr lang="en-US"/>
              <a:t>: Cosmology, Grand Unified Theories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1026"/>
          <p:cNvSpPr>
            <a:spLocks noGrp="1" noChangeArrowheads="1"/>
          </p:cNvSpPr>
          <p:nvPr>
            <p:ph type="title"/>
          </p:nvPr>
        </p:nvSpPr>
        <p:spPr>
          <a:xfrm>
            <a:off x="0" y="0"/>
            <a:ext cx="7772400" cy="1143000"/>
          </a:xfrm>
        </p:spPr>
        <p:txBody>
          <a:bodyPr/>
          <a:lstStyle/>
          <a:p>
            <a:pPr algn="l"/>
            <a:r>
              <a:rPr lang="en-US" u="sng">
                <a:latin typeface="Arial" charset="0"/>
              </a:rPr>
              <a:t>length contraction </a:t>
            </a:r>
          </a:p>
        </p:txBody>
      </p:sp>
      <p:sp>
        <p:nvSpPr>
          <p:cNvPr id="169987" name="Rectangle 1027"/>
          <p:cNvSpPr>
            <a:spLocks noGrp="1" noChangeArrowheads="1"/>
          </p:cNvSpPr>
          <p:nvPr>
            <p:ph type="body" idx="1"/>
          </p:nvPr>
        </p:nvSpPr>
        <p:spPr>
          <a:xfrm>
            <a:off x="152400" y="838200"/>
            <a:ext cx="3886200" cy="762000"/>
          </a:xfrm>
        </p:spPr>
        <p:txBody>
          <a:bodyPr/>
          <a:lstStyle/>
          <a:p>
            <a:pPr>
              <a:buFontTx/>
              <a:buNone/>
            </a:pPr>
            <a:r>
              <a:rPr lang="en-US" sz="3600">
                <a:solidFill>
                  <a:srgbClr val="FF0000"/>
                </a:solidFill>
                <a:latin typeface="Arial" charset="0"/>
              </a:rPr>
              <a:t>L</a:t>
            </a:r>
            <a:r>
              <a:rPr lang="en-US" sz="3600" baseline="-25000">
                <a:solidFill>
                  <a:srgbClr val="FF0000"/>
                </a:solidFill>
                <a:latin typeface="Arial" charset="0"/>
              </a:rPr>
              <a:t>moving</a:t>
            </a:r>
            <a:r>
              <a:rPr lang="en-US" sz="3600">
                <a:solidFill>
                  <a:srgbClr val="FF0000"/>
                </a:solidFill>
                <a:latin typeface="Arial" charset="0"/>
              </a:rPr>
              <a:t> </a:t>
            </a:r>
            <a:r>
              <a:rPr lang="en-US" sz="3600">
                <a:solidFill>
                  <a:srgbClr val="FF0000"/>
                </a:solidFill>
              </a:rPr>
              <a:t>=  </a:t>
            </a:r>
            <a:r>
              <a:rPr lang="en-US" sz="3600">
                <a:solidFill>
                  <a:srgbClr val="FF0000"/>
                </a:solidFill>
                <a:latin typeface="Math1" pitchFamily="2" charset="2"/>
              </a:rPr>
              <a:t>g</a:t>
            </a:r>
            <a:r>
              <a:rPr lang="en-US" sz="3600" baseline="30000">
                <a:solidFill>
                  <a:srgbClr val="FF0000"/>
                </a:solidFill>
                <a:latin typeface="Arial" charset="0"/>
              </a:rPr>
              <a:t>-1 </a:t>
            </a:r>
            <a:r>
              <a:rPr lang="en-US" sz="3600">
                <a:solidFill>
                  <a:srgbClr val="FF0000"/>
                </a:solidFill>
                <a:latin typeface="Arial" charset="0"/>
              </a:rPr>
              <a:t>L</a:t>
            </a:r>
            <a:r>
              <a:rPr lang="en-US" sz="3600" baseline="-25000">
                <a:solidFill>
                  <a:srgbClr val="FF0000"/>
                </a:solidFill>
                <a:latin typeface="Arial" charset="0"/>
              </a:rPr>
              <a:t>rest</a:t>
            </a:r>
            <a:r>
              <a:rPr lang="en-US" sz="3600" baseline="-25000">
                <a:latin typeface="Arial" charset="0"/>
              </a:rPr>
              <a:t>  </a:t>
            </a:r>
          </a:p>
        </p:txBody>
      </p:sp>
      <p:grpSp>
        <p:nvGrpSpPr>
          <p:cNvPr id="169988" name="Group 1028"/>
          <p:cNvGrpSpPr>
            <a:grpSpLocks/>
          </p:cNvGrpSpPr>
          <p:nvPr/>
        </p:nvGrpSpPr>
        <p:grpSpPr bwMode="auto">
          <a:xfrm>
            <a:off x="228600" y="3505200"/>
            <a:ext cx="3581400" cy="3200400"/>
            <a:chOff x="-2688" y="624"/>
            <a:chExt cx="2256" cy="2016"/>
          </a:xfrm>
        </p:grpSpPr>
        <p:sp>
          <p:nvSpPr>
            <p:cNvPr id="169989" name="Oval 1029"/>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169990" name="Oval 1030"/>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169991" name="Line 1031"/>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169992" name="Line 1032"/>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169993" name="Oval 1033"/>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169994" name="Line 1034"/>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169995" name="Line 1035"/>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169996" name="Line 1036"/>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169997" name="Line 1037"/>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169998" name="Line 1038"/>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69999" name="Line 1039"/>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0000" name="Line 1040"/>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sp>
        <p:nvSpPr>
          <p:cNvPr id="170001" name="Line 1041"/>
          <p:cNvSpPr>
            <a:spLocks noChangeShapeType="1"/>
          </p:cNvSpPr>
          <p:nvPr/>
        </p:nvSpPr>
        <p:spPr bwMode="auto">
          <a:xfrm>
            <a:off x="3352800" y="16002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0002" name="Line 1042"/>
          <p:cNvSpPr>
            <a:spLocks noChangeShapeType="1"/>
          </p:cNvSpPr>
          <p:nvPr/>
        </p:nvSpPr>
        <p:spPr bwMode="auto">
          <a:xfrm>
            <a:off x="2209800" y="16002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0003" name="Line 1043"/>
          <p:cNvSpPr>
            <a:spLocks noChangeShapeType="1"/>
          </p:cNvSpPr>
          <p:nvPr/>
        </p:nvSpPr>
        <p:spPr bwMode="auto">
          <a:xfrm>
            <a:off x="473075" y="1560513"/>
            <a:ext cx="0" cy="533400"/>
          </a:xfrm>
          <a:prstGeom prst="line">
            <a:avLst/>
          </a:prstGeom>
          <a:noFill/>
          <a:ln w="63500">
            <a:solidFill>
              <a:schemeClr val="tx1"/>
            </a:solidFill>
            <a:round/>
            <a:headEnd/>
            <a:tailEnd type="triangle" w="med" len="med"/>
          </a:ln>
          <a:effectLst/>
        </p:spPr>
        <p:txBody>
          <a:bodyPr>
            <a:spAutoFit/>
          </a:bodyPr>
          <a:lstStyle/>
          <a:p>
            <a:endParaRPr lang="en-US"/>
          </a:p>
        </p:txBody>
      </p:sp>
      <p:pic>
        <p:nvPicPr>
          <p:cNvPr id="170004" name="Picture 1044"/>
          <p:cNvPicPr>
            <a:picLocks noChangeAspect="1" noChangeArrowheads="1"/>
          </p:cNvPicPr>
          <p:nvPr/>
        </p:nvPicPr>
        <p:blipFill>
          <a:blip r:embed="rId2"/>
          <a:srcRect/>
          <a:stretch>
            <a:fillRect/>
          </a:stretch>
        </p:blipFill>
        <p:spPr bwMode="auto">
          <a:xfrm>
            <a:off x="5257800" y="381000"/>
            <a:ext cx="3352800" cy="2209800"/>
          </a:xfrm>
          <a:prstGeom prst="rect">
            <a:avLst/>
          </a:prstGeom>
          <a:noFill/>
          <a:ln w="38100">
            <a:solidFill>
              <a:schemeClr val="tx1"/>
            </a:solidFill>
            <a:miter lim="800000"/>
            <a:headEnd/>
            <a:tailEnd/>
          </a:ln>
          <a:effectLst/>
        </p:spPr>
      </p:pic>
      <p:sp>
        <p:nvSpPr>
          <p:cNvPr id="170005" name="Text Box 1045"/>
          <p:cNvSpPr txBox="1">
            <a:spLocks noChangeArrowheads="1"/>
          </p:cNvSpPr>
          <p:nvPr/>
        </p:nvSpPr>
        <p:spPr bwMode="auto">
          <a:xfrm>
            <a:off x="3032125" y="2325688"/>
            <a:ext cx="777875" cy="457200"/>
          </a:xfrm>
          <a:prstGeom prst="rect">
            <a:avLst/>
          </a:prstGeom>
          <a:noFill/>
          <a:ln w="63500">
            <a:noFill/>
            <a:miter lim="800000"/>
            <a:headEnd/>
            <a:tailEnd/>
          </a:ln>
          <a:effectLst/>
        </p:spPr>
        <p:txBody>
          <a:bodyPr wrap="none">
            <a:spAutoFit/>
          </a:bodyPr>
          <a:lstStyle/>
          <a:p>
            <a:pPr algn="l"/>
            <a:r>
              <a:rPr lang="en-US"/>
              <a:t>10m</a:t>
            </a:r>
          </a:p>
        </p:txBody>
      </p:sp>
      <p:sp>
        <p:nvSpPr>
          <p:cNvPr id="170006" name="Text Box 1046"/>
          <p:cNvSpPr txBox="1">
            <a:spLocks noChangeArrowheads="1"/>
          </p:cNvSpPr>
          <p:nvPr/>
        </p:nvSpPr>
        <p:spPr bwMode="auto">
          <a:xfrm>
            <a:off x="2057400" y="2286000"/>
            <a:ext cx="608013" cy="457200"/>
          </a:xfrm>
          <a:prstGeom prst="rect">
            <a:avLst/>
          </a:prstGeom>
          <a:noFill/>
          <a:ln w="63500">
            <a:noFill/>
            <a:miter lim="800000"/>
            <a:headEnd/>
            <a:tailEnd/>
          </a:ln>
          <a:effectLst/>
        </p:spPr>
        <p:txBody>
          <a:bodyPr wrap="none">
            <a:spAutoFit/>
          </a:bodyPr>
          <a:lstStyle/>
          <a:p>
            <a:pPr algn="l"/>
            <a:r>
              <a:rPr lang="en-US"/>
              <a:t>.52</a:t>
            </a:r>
          </a:p>
        </p:txBody>
      </p:sp>
      <p:sp>
        <p:nvSpPr>
          <p:cNvPr id="170007" name="Text Box 1047"/>
          <p:cNvSpPr txBox="1">
            <a:spLocks noChangeArrowheads="1"/>
          </p:cNvSpPr>
          <p:nvPr/>
        </p:nvSpPr>
        <p:spPr bwMode="auto">
          <a:xfrm>
            <a:off x="152400" y="2286000"/>
            <a:ext cx="946150" cy="457200"/>
          </a:xfrm>
          <a:prstGeom prst="rect">
            <a:avLst/>
          </a:prstGeom>
          <a:noFill/>
          <a:ln w="63500">
            <a:noFill/>
            <a:miter lim="800000"/>
            <a:headEnd/>
            <a:tailEnd/>
          </a:ln>
          <a:effectLst/>
        </p:spPr>
        <p:txBody>
          <a:bodyPr wrap="none">
            <a:spAutoFit/>
          </a:bodyPr>
          <a:lstStyle/>
          <a:p>
            <a:pPr algn="l"/>
            <a:r>
              <a:rPr lang="en-US"/>
              <a:t>5.2 m</a:t>
            </a:r>
          </a:p>
        </p:txBody>
      </p:sp>
      <p:sp>
        <p:nvSpPr>
          <p:cNvPr id="170008" name="Line 1048"/>
          <p:cNvSpPr>
            <a:spLocks noChangeShapeType="1"/>
          </p:cNvSpPr>
          <p:nvPr/>
        </p:nvSpPr>
        <p:spPr bwMode="auto">
          <a:xfrm>
            <a:off x="5257800" y="2743200"/>
            <a:ext cx="3352800" cy="0"/>
          </a:xfrm>
          <a:prstGeom prst="line">
            <a:avLst/>
          </a:prstGeom>
          <a:noFill/>
          <a:ln w="63500">
            <a:solidFill>
              <a:schemeClr val="tx1"/>
            </a:solidFill>
            <a:round/>
            <a:headEnd type="triangle" w="med" len="med"/>
            <a:tailEnd type="triangle" w="med" len="med"/>
          </a:ln>
          <a:effectLst/>
        </p:spPr>
        <p:txBody>
          <a:bodyPr>
            <a:spAutoFit/>
          </a:bodyPr>
          <a:lstStyle/>
          <a:p>
            <a:endParaRPr lang="en-US"/>
          </a:p>
        </p:txBody>
      </p:sp>
      <p:sp>
        <p:nvSpPr>
          <p:cNvPr id="170009" name="Text Box 1049"/>
          <p:cNvSpPr txBox="1">
            <a:spLocks noChangeArrowheads="1"/>
          </p:cNvSpPr>
          <p:nvPr/>
        </p:nvSpPr>
        <p:spPr bwMode="auto">
          <a:xfrm>
            <a:off x="6477000" y="2743200"/>
            <a:ext cx="777875" cy="457200"/>
          </a:xfrm>
          <a:prstGeom prst="rect">
            <a:avLst/>
          </a:prstGeom>
          <a:noFill/>
          <a:ln w="63500">
            <a:noFill/>
            <a:miter lim="800000"/>
            <a:headEnd/>
            <a:tailEnd/>
          </a:ln>
          <a:effectLst/>
        </p:spPr>
        <p:txBody>
          <a:bodyPr wrap="none">
            <a:spAutoFit/>
          </a:bodyPr>
          <a:lstStyle/>
          <a:p>
            <a:pPr algn="l"/>
            <a:r>
              <a:rPr lang="en-US"/>
              <a:t>10m</a:t>
            </a:r>
          </a:p>
        </p:txBody>
      </p:sp>
      <p:pic>
        <p:nvPicPr>
          <p:cNvPr id="170010" name="Picture 1050"/>
          <p:cNvPicPr>
            <a:picLocks noChangeAspect="1" noChangeArrowheads="1"/>
          </p:cNvPicPr>
          <p:nvPr/>
        </p:nvPicPr>
        <p:blipFill>
          <a:blip r:embed="rId2"/>
          <a:srcRect/>
          <a:stretch>
            <a:fillRect/>
          </a:stretch>
        </p:blipFill>
        <p:spPr bwMode="auto">
          <a:xfrm>
            <a:off x="7010400" y="3733800"/>
            <a:ext cx="1600200" cy="2209800"/>
          </a:xfrm>
          <a:prstGeom prst="rect">
            <a:avLst/>
          </a:prstGeom>
          <a:noFill/>
          <a:ln w="38100">
            <a:solidFill>
              <a:schemeClr val="tx1"/>
            </a:solidFill>
            <a:miter lim="800000"/>
            <a:headEnd/>
            <a:tailEnd/>
          </a:ln>
          <a:effectLst/>
        </p:spPr>
      </p:pic>
      <p:sp>
        <p:nvSpPr>
          <p:cNvPr id="170011" name="Text Box 1051"/>
          <p:cNvSpPr txBox="1">
            <a:spLocks noChangeArrowheads="1"/>
          </p:cNvSpPr>
          <p:nvPr/>
        </p:nvSpPr>
        <p:spPr bwMode="auto">
          <a:xfrm>
            <a:off x="1371600" y="6172200"/>
            <a:ext cx="336550" cy="457200"/>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170012" name="Text Box 1052"/>
          <p:cNvSpPr txBox="1">
            <a:spLocks noChangeArrowheads="1"/>
          </p:cNvSpPr>
          <p:nvPr/>
        </p:nvSpPr>
        <p:spPr bwMode="auto">
          <a:xfrm>
            <a:off x="2362200" y="6172200"/>
            <a:ext cx="319088" cy="457200"/>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sp>
        <p:nvSpPr>
          <p:cNvPr id="170013" name="AutoShape 1053"/>
          <p:cNvSpPr>
            <a:spLocks noChangeArrowheads="1"/>
          </p:cNvSpPr>
          <p:nvPr/>
        </p:nvSpPr>
        <p:spPr bwMode="auto">
          <a:xfrm>
            <a:off x="3505200" y="3429000"/>
            <a:ext cx="3352800" cy="885825"/>
          </a:xfrm>
          <a:prstGeom prst="leftArrow">
            <a:avLst>
              <a:gd name="adj1" fmla="val 50000"/>
              <a:gd name="adj2" fmla="val 94624"/>
            </a:avLst>
          </a:prstGeom>
          <a:solidFill>
            <a:srgbClr val="FFFFFF"/>
          </a:solidFill>
          <a:ln w="63500">
            <a:solidFill>
              <a:srgbClr val="FF0000"/>
            </a:solidFill>
            <a:miter lim="800000"/>
            <a:headEnd/>
            <a:tailEnd/>
          </a:ln>
          <a:effectLst/>
        </p:spPr>
        <p:txBody>
          <a:bodyPr anchor="ctr">
            <a:spAutoFit/>
          </a:bodyPr>
          <a:lstStyle/>
          <a:p>
            <a:r>
              <a:rPr lang="en-US"/>
              <a:t>Velocity=.9 c</a:t>
            </a:r>
          </a:p>
        </p:txBody>
      </p:sp>
      <p:sp>
        <p:nvSpPr>
          <p:cNvPr id="170014" name="Line 1054"/>
          <p:cNvSpPr>
            <a:spLocks noChangeShapeType="1"/>
          </p:cNvSpPr>
          <p:nvPr/>
        </p:nvSpPr>
        <p:spPr bwMode="auto">
          <a:xfrm>
            <a:off x="2057400" y="5181600"/>
            <a:ext cx="838200" cy="762000"/>
          </a:xfrm>
          <a:prstGeom prst="line">
            <a:avLst/>
          </a:prstGeom>
          <a:noFill/>
          <a:ln w="63500">
            <a:solidFill>
              <a:srgbClr val="FF0000"/>
            </a:solidFill>
            <a:round/>
            <a:headEnd/>
            <a:tailEnd type="arrow" w="med" len="med"/>
          </a:ln>
          <a:effectLst/>
        </p:spPr>
        <p:txBody>
          <a:bodyPr>
            <a:spAutoFit/>
          </a:bodyPr>
          <a:lstStyle/>
          <a:p>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0" y="0"/>
            <a:ext cx="7772400" cy="1143000"/>
          </a:xfrm>
        </p:spPr>
        <p:txBody>
          <a:bodyPr/>
          <a:lstStyle/>
          <a:p>
            <a:pPr algn="l"/>
            <a:r>
              <a:rPr lang="en-US" u="sng">
                <a:latin typeface="Arial" charset="0"/>
              </a:rPr>
              <a:t>length contraction</a:t>
            </a:r>
            <a:r>
              <a:rPr lang="en-US">
                <a:latin typeface="Arial" charset="0"/>
              </a:rPr>
              <a:t> </a:t>
            </a:r>
          </a:p>
        </p:txBody>
      </p:sp>
      <p:sp>
        <p:nvSpPr>
          <p:cNvPr id="171011" name="Rectangle 3"/>
          <p:cNvSpPr>
            <a:spLocks noGrp="1" noChangeArrowheads="1"/>
          </p:cNvSpPr>
          <p:nvPr>
            <p:ph type="body" idx="1"/>
          </p:nvPr>
        </p:nvSpPr>
        <p:spPr>
          <a:xfrm>
            <a:off x="152400" y="838200"/>
            <a:ext cx="3886200" cy="762000"/>
          </a:xfrm>
        </p:spPr>
        <p:txBody>
          <a:bodyPr/>
          <a:lstStyle/>
          <a:p>
            <a:pPr>
              <a:buFontTx/>
              <a:buNone/>
            </a:pPr>
            <a:r>
              <a:rPr lang="en-US" sz="3600">
                <a:solidFill>
                  <a:srgbClr val="FF0000"/>
                </a:solidFill>
                <a:latin typeface="Arial" charset="0"/>
              </a:rPr>
              <a:t>L</a:t>
            </a:r>
            <a:r>
              <a:rPr lang="en-US" sz="3600" baseline="-25000">
                <a:solidFill>
                  <a:srgbClr val="FF0000"/>
                </a:solidFill>
                <a:latin typeface="Arial" charset="0"/>
              </a:rPr>
              <a:t>moving</a:t>
            </a:r>
            <a:r>
              <a:rPr lang="en-US" sz="3600">
                <a:solidFill>
                  <a:srgbClr val="FF0000"/>
                </a:solidFill>
                <a:latin typeface="Arial" charset="0"/>
              </a:rPr>
              <a:t> </a:t>
            </a:r>
            <a:r>
              <a:rPr lang="en-US" sz="3600">
                <a:solidFill>
                  <a:srgbClr val="FF0000"/>
                </a:solidFill>
              </a:rPr>
              <a:t>=  </a:t>
            </a:r>
            <a:r>
              <a:rPr lang="en-US" sz="3600">
                <a:solidFill>
                  <a:srgbClr val="FF0000"/>
                </a:solidFill>
                <a:latin typeface="Math1" pitchFamily="2" charset="2"/>
              </a:rPr>
              <a:t>g</a:t>
            </a:r>
            <a:r>
              <a:rPr lang="en-US" sz="3600" baseline="30000">
                <a:solidFill>
                  <a:srgbClr val="FF0000"/>
                </a:solidFill>
                <a:latin typeface="Arial" charset="0"/>
              </a:rPr>
              <a:t>-1 </a:t>
            </a:r>
            <a:r>
              <a:rPr lang="en-US" sz="3600">
                <a:solidFill>
                  <a:srgbClr val="FF0000"/>
                </a:solidFill>
                <a:latin typeface="Arial" charset="0"/>
              </a:rPr>
              <a:t>L</a:t>
            </a:r>
            <a:r>
              <a:rPr lang="en-US" sz="3600" baseline="-25000">
                <a:solidFill>
                  <a:srgbClr val="FF0000"/>
                </a:solidFill>
                <a:latin typeface="Arial" charset="0"/>
              </a:rPr>
              <a:t>rest</a:t>
            </a:r>
            <a:r>
              <a:rPr lang="en-US" sz="3600" baseline="-25000">
                <a:latin typeface="Arial" charset="0"/>
              </a:rPr>
              <a:t>  </a:t>
            </a:r>
          </a:p>
        </p:txBody>
      </p:sp>
      <p:grpSp>
        <p:nvGrpSpPr>
          <p:cNvPr id="171012" name="Group 4"/>
          <p:cNvGrpSpPr>
            <a:grpSpLocks/>
          </p:cNvGrpSpPr>
          <p:nvPr/>
        </p:nvGrpSpPr>
        <p:grpSpPr bwMode="auto">
          <a:xfrm>
            <a:off x="228600" y="3505200"/>
            <a:ext cx="3581400" cy="3200400"/>
            <a:chOff x="-2688" y="624"/>
            <a:chExt cx="2256" cy="2016"/>
          </a:xfrm>
        </p:grpSpPr>
        <p:sp>
          <p:nvSpPr>
            <p:cNvPr id="171013" name="Oval 5"/>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171014" name="Oval 6"/>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171015" name="Line 7"/>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171016" name="Line 8"/>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171017" name="Oval 9"/>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171018" name="Line 10"/>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171019" name="Line 11"/>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171020" name="Line 12"/>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171021" name="Line 13"/>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171022" name="Line 14"/>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1023" name="Line 15"/>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1024" name="Line 16"/>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sp>
        <p:nvSpPr>
          <p:cNvPr id="171025" name="Line 17"/>
          <p:cNvSpPr>
            <a:spLocks noChangeShapeType="1"/>
          </p:cNvSpPr>
          <p:nvPr/>
        </p:nvSpPr>
        <p:spPr bwMode="auto">
          <a:xfrm>
            <a:off x="3352800" y="16002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1026" name="Line 18"/>
          <p:cNvSpPr>
            <a:spLocks noChangeShapeType="1"/>
          </p:cNvSpPr>
          <p:nvPr/>
        </p:nvSpPr>
        <p:spPr bwMode="auto">
          <a:xfrm>
            <a:off x="2209800" y="16002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1027" name="Line 19"/>
          <p:cNvSpPr>
            <a:spLocks noChangeShapeType="1"/>
          </p:cNvSpPr>
          <p:nvPr/>
        </p:nvSpPr>
        <p:spPr bwMode="auto">
          <a:xfrm>
            <a:off x="473075" y="1560513"/>
            <a:ext cx="0" cy="533400"/>
          </a:xfrm>
          <a:prstGeom prst="line">
            <a:avLst/>
          </a:prstGeom>
          <a:noFill/>
          <a:ln w="63500">
            <a:solidFill>
              <a:schemeClr val="tx1"/>
            </a:solidFill>
            <a:round/>
            <a:headEnd/>
            <a:tailEnd type="triangle" w="med" len="med"/>
          </a:ln>
          <a:effectLst/>
        </p:spPr>
        <p:txBody>
          <a:bodyPr>
            <a:spAutoFit/>
          </a:bodyPr>
          <a:lstStyle/>
          <a:p>
            <a:endParaRPr lang="en-US"/>
          </a:p>
        </p:txBody>
      </p:sp>
      <p:pic>
        <p:nvPicPr>
          <p:cNvPr id="171028" name="Picture 20"/>
          <p:cNvPicPr>
            <a:picLocks noChangeAspect="1" noChangeArrowheads="1"/>
          </p:cNvPicPr>
          <p:nvPr/>
        </p:nvPicPr>
        <p:blipFill>
          <a:blip r:embed="rId2"/>
          <a:srcRect/>
          <a:stretch>
            <a:fillRect/>
          </a:stretch>
        </p:blipFill>
        <p:spPr bwMode="auto">
          <a:xfrm>
            <a:off x="5257800" y="381000"/>
            <a:ext cx="3352800" cy="2209800"/>
          </a:xfrm>
          <a:prstGeom prst="rect">
            <a:avLst/>
          </a:prstGeom>
          <a:noFill/>
          <a:ln w="38100">
            <a:solidFill>
              <a:schemeClr val="tx1"/>
            </a:solidFill>
            <a:miter lim="800000"/>
            <a:headEnd/>
            <a:tailEnd/>
          </a:ln>
          <a:effectLst/>
        </p:spPr>
      </p:pic>
      <p:sp>
        <p:nvSpPr>
          <p:cNvPr id="171029" name="Text Box 21"/>
          <p:cNvSpPr txBox="1">
            <a:spLocks noChangeArrowheads="1"/>
          </p:cNvSpPr>
          <p:nvPr/>
        </p:nvSpPr>
        <p:spPr bwMode="auto">
          <a:xfrm>
            <a:off x="3032125" y="2325688"/>
            <a:ext cx="777875" cy="457200"/>
          </a:xfrm>
          <a:prstGeom prst="rect">
            <a:avLst/>
          </a:prstGeom>
          <a:noFill/>
          <a:ln w="63500">
            <a:noFill/>
            <a:miter lim="800000"/>
            <a:headEnd/>
            <a:tailEnd/>
          </a:ln>
          <a:effectLst/>
        </p:spPr>
        <p:txBody>
          <a:bodyPr wrap="none">
            <a:spAutoFit/>
          </a:bodyPr>
          <a:lstStyle/>
          <a:p>
            <a:pPr algn="l"/>
            <a:r>
              <a:rPr lang="en-US"/>
              <a:t>10m</a:t>
            </a:r>
          </a:p>
        </p:txBody>
      </p:sp>
      <p:sp>
        <p:nvSpPr>
          <p:cNvPr id="171030" name="Text Box 22"/>
          <p:cNvSpPr txBox="1">
            <a:spLocks noChangeArrowheads="1"/>
          </p:cNvSpPr>
          <p:nvPr/>
        </p:nvSpPr>
        <p:spPr bwMode="auto">
          <a:xfrm>
            <a:off x="2057400" y="2286000"/>
            <a:ext cx="777875" cy="457200"/>
          </a:xfrm>
          <a:prstGeom prst="rect">
            <a:avLst/>
          </a:prstGeom>
          <a:noFill/>
          <a:ln w="63500">
            <a:noFill/>
            <a:miter lim="800000"/>
            <a:headEnd/>
            <a:tailEnd/>
          </a:ln>
          <a:effectLst/>
        </p:spPr>
        <p:txBody>
          <a:bodyPr wrap="none">
            <a:spAutoFit/>
          </a:bodyPr>
          <a:lstStyle/>
          <a:p>
            <a:pPr algn="l"/>
            <a:r>
              <a:rPr lang="en-US"/>
              <a:t>.045</a:t>
            </a:r>
          </a:p>
        </p:txBody>
      </p:sp>
      <p:sp>
        <p:nvSpPr>
          <p:cNvPr id="171031" name="Text Box 23"/>
          <p:cNvSpPr txBox="1">
            <a:spLocks noChangeArrowheads="1"/>
          </p:cNvSpPr>
          <p:nvPr/>
        </p:nvSpPr>
        <p:spPr bwMode="auto">
          <a:xfrm>
            <a:off x="152400" y="2286000"/>
            <a:ext cx="1014413" cy="457200"/>
          </a:xfrm>
          <a:prstGeom prst="rect">
            <a:avLst/>
          </a:prstGeom>
          <a:noFill/>
          <a:ln w="63500">
            <a:noFill/>
            <a:miter lim="800000"/>
            <a:headEnd/>
            <a:tailEnd/>
          </a:ln>
          <a:effectLst/>
        </p:spPr>
        <p:txBody>
          <a:bodyPr wrap="none">
            <a:spAutoFit/>
          </a:bodyPr>
          <a:lstStyle/>
          <a:p>
            <a:pPr algn="l"/>
            <a:r>
              <a:rPr lang="en-US"/>
              <a:t>45 cm</a:t>
            </a:r>
          </a:p>
        </p:txBody>
      </p:sp>
      <p:sp>
        <p:nvSpPr>
          <p:cNvPr id="171032" name="Line 24"/>
          <p:cNvSpPr>
            <a:spLocks noChangeShapeType="1"/>
          </p:cNvSpPr>
          <p:nvPr/>
        </p:nvSpPr>
        <p:spPr bwMode="auto">
          <a:xfrm>
            <a:off x="5257800" y="2743200"/>
            <a:ext cx="3352800" cy="0"/>
          </a:xfrm>
          <a:prstGeom prst="line">
            <a:avLst/>
          </a:prstGeom>
          <a:noFill/>
          <a:ln w="63500">
            <a:solidFill>
              <a:schemeClr val="tx1"/>
            </a:solidFill>
            <a:round/>
            <a:headEnd type="triangle" w="med" len="med"/>
            <a:tailEnd type="triangle" w="med" len="med"/>
          </a:ln>
          <a:effectLst/>
        </p:spPr>
        <p:txBody>
          <a:bodyPr>
            <a:spAutoFit/>
          </a:bodyPr>
          <a:lstStyle/>
          <a:p>
            <a:endParaRPr lang="en-US"/>
          </a:p>
        </p:txBody>
      </p:sp>
      <p:sp>
        <p:nvSpPr>
          <p:cNvPr id="171033" name="Text Box 25"/>
          <p:cNvSpPr txBox="1">
            <a:spLocks noChangeArrowheads="1"/>
          </p:cNvSpPr>
          <p:nvPr/>
        </p:nvSpPr>
        <p:spPr bwMode="auto">
          <a:xfrm>
            <a:off x="6477000" y="2743200"/>
            <a:ext cx="777875" cy="457200"/>
          </a:xfrm>
          <a:prstGeom prst="rect">
            <a:avLst/>
          </a:prstGeom>
          <a:noFill/>
          <a:ln w="63500">
            <a:noFill/>
            <a:miter lim="800000"/>
            <a:headEnd/>
            <a:tailEnd/>
          </a:ln>
          <a:effectLst/>
        </p:spPr>
        <p:txBody>
          <a:bodyPr wrap="none">
            <a:spAutoFit/>
          </a:bodyPr>
          <a:lstStyle/>
          <a:p>
            <a:pPr algn="l"/>
            <a:r>
              <a:rPr lang="en-US"/>
              <a:t>10m</a:t>
            </a:r>
          </a:p>
        </p:txBody>
      </p:sp>
      <p:pic>
        <p:nvPicPr>
          <p:cNvPr id="171034" name="Picture 26"/>
          <p:cNvPicPr>
            <a:picLocks noChangeAspect="1" noChangeArrowheads="1"/>
          </p:cNvPicPr>
          <p:nvPr/>
        </p:nvPicPr>
        <p:blipFill>
          <a:blip r:embed="rId2"/>
          <a:srcRect/>
          <a:stretch>
            <a:fillRect/>
          </a:stretch>
        </p:blipFill>
        <p:spPr bwMode="auto">
          <a:xfrm>
            <a:off x="8382000" y="3733800"/>
            <a:ext cx="228600" cy="2209800"/>
          </a:xfrm>
          <a:prstGeom prst="rect">
            <a:avLst/>
          </a:prstGeom>
          <a:noFill/>
          <a:ln w="38100">
            <a:solidFill>
              <a:schemeClr val="tx1"/>
            </a:solidFill>
            <a:miter lim="800000"/>
            <a:headEnd/>
            <a:tailEnd/>
          </a:ln>
          <a:effectLst/>
        </p:spPr>
      </p:pic>
      <p:sp>
        <p:nvSpPr>
          <p:cNvPr id="171035" name="Text Box 27"/>
          <p:cNvSpPr txBox="1">
            <a:spLocks noChangeArrowheads="1"/>
          </p:cNvSpPr>
          <p:nvPr/>
        </p:nvSpPr>
        <p:spPr bwMode="auto">
          <a:xfrm>
            <a:off x="1371600" y="6172200"/>
            <a:ext cx="336550" cy="457200"/>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171036" name="Text Box 28"/>
          <p:cNvSpPr txBox="1">
            <a:spLocks noChangeArrowheads="1"/>
          </p:cNvSpPr>
          <p:nvPr/>
        </p:nvSpPr>
        <p:spPr bwMode="auto">
          <a:xfrm>
            <a:off x="2362200" y="6172200"/>
            <a:ext cx="319088" cy="457200"/>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sp>
        <p:nvSpPr>
          <p:cNvPr id="171037" name="AutoShape 29"/>
          <p:cNvSpPr>
            <a:spLocks noChangeArrowheads="1"/>
          </p:cNvSpPr>
          <p:nvPr/>
        </p:nvSpPr>
        <p:spPr bwMode="auto">
          <a:xfrm>
            <a:off x="3505200" y="3429000"/>
            <a:ext cx="4267200" cy="885825"/>
          </a:xfrm>
          <a:prstGeom prst="leftArrow">
            <a:avLst>
              <a:gd name="adj1" fmla="val 50000"/>
              <a:gd name="adj2" fmla="val 120430"/>
            </a:avLst>
          </a:prstGeom>
          <a:solidFill>
            <a:srgbClr val="FFFFFF"/>
          </a:solidFill>
          <a:ln w="63500">
            <a:solidFill>
              <a:srgbClr val="FF0000"/>
            </a:solidFill>
            <a:miter lim="800000"/>
            <a:headEnd/>
            <a:tailEnd/>
          </a:ln>
          <a:effectLst/>
        </p:spPr>
        <p:txBody>
          <a:bodyPr anchor="ctr">
            <a:spAutoFit/>
          </a:bodyPr>
          <a:lstStyle/>
          <a:p>
            <a:r>
              <a:rPr lang="en-US"/>
              <a:t>Velocity =.999c</a:t>
            </a:r>
          </a:p>
        </p:txBody>
      </p:sp>
      <p:sp>
        <p:nvSpPr>
          <p:cNvPr id="171038" name="Line 30"/>
          <p:cNvSpPr>
            <a:spLocks noChangeShapeType="1"/>
          </p:cNvSpPr>
          <p:nvPr/>
        </p:nvSpPr>
        <p:spPr bwMode="auto">
          <a:xfrm>
            <a:off x="2133600" y="5257800"/>
            <a:ext cx="609600" cy="838200"/>
          </a:xfrm>
          <a:prstGeom prst="line">
            <a:avLst/>
          </a:prstGeom>
          <a:noFill/>
          <a:ln w="63500">
            <a:solidFill>
              <a:srgbClr val="FF0000"/>
            </a:solidFill>
            <a:round/>
            <a:headEnd/>
            <a:tailEnd type="arrow" w="med" len="med"/>
          </a:ln>
          <a:effectLst/>
        </p:spPr>
        <p:txBody>
          <a:bodyPr>
            <a:spAutoFit/>
          </a:bodyP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1026"/>
          <p:cNvSpPr>
            <a:spLocks noGrp="1" noChangeArrowheads="1"/>
          </p:cNvSpPr>
          <p:nvPr>
            <p:ph type="title"/>
          </p:nvPr>
        </p:nvSpPr>
        <p:spPr>
          <a:xfrm>
            <a:off x="0" y="0"/>
            <a:ext cx="7772400" cy="1143000"/>
          </a:xfrm>
        </p:spPr>
        <p:txBody>
          <a:bodyPr/>
          <a:lstStyle/>
          <a:p>
            <a:pPr algn="l"/>
            <a:r>
              <a:rPr lang="en-US" u="sng">
                <a:latin typeface="Arial" charset="0"/>
              </a:rPr>
              <a:t>time dilation</a:t>
            </a:r>
          </a:p>
        </p:txBody>
      </p:sp>
      <p:grpSp>
        <p:nvGrpSpPr>
          <p:cNvPr id="175107" name="Group 1027"/>
          <p:cNvGrpSpPr>
            <a:grpSpLocks/>
          </p:cNvGrpSpPr>
          <p:nvPr/>
        </p:nvGrpSpPr>
        <p:grpSpPr bwMode="auto">
          <a:xfrm>
            <a:off x="2895600" y="3429000"/>
            <a:ext cx="3581400" cy="3200400"/>
            <a:chOff x="3360" y="2208"/>
            <a:chExt cx="2256" cy="2016"/>
          </a:xfrm>
        </p:grpSpPr>
        <p:grpSp>
          <p:nvGrpSpPr>
            <p:cNvPr id="175108" name="Group 1028"/>
            <p:cNvGrpSpPr>
              <a:grpSpLocks/>
            </p:cNvGrpSpPr>
            <p:nvPr/>
          </p:nvGrpSpPr>
          <p:grpSpPr bwMode="auto">
            <a:xfrm>
              <a:off x="3360" y="2208"/>
              <a:ext cx="2256" cy="2016"/>
              <a:chOff x="-2688" y="624"/>
              <a:chExt cx="2256" cy="2016"/>
            </a:xfrm>
          </p:grpSpPr>
          <p:sp>
            <p:nvSpPr>
              <p:cNvPr id="175109" name="Oval 1029"/>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175110" name="Oval 1030"/>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175111" name="Line 1031"/>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175112" name="Line 1032"/>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175113" name="Oval 1033"/>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175114" name="Line 1034"/>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175115" name="Line 1035"/>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175116" name="Line 1036"/>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175117" name="Line 1037"/>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175118" name="Line 1038"/>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5119" name="Line 1039"/>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5120" name="Line 1040"/>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grpSp>
          <p:nvGrpSpPr>
            <p:cNvPr id="175121" name="Group 1041"/>
            <p:cNvGrpSpPr>
              <a:grpSpLocks/>
            </p:cNvGrpSpPr>
            <p:nvPr/>
          </p:nvGrpSpPr>
          <p:grpSpPr bwMode="auto">
            <a:xfrm>
              <a:off x="4080" y="3888"/>
              <a:ext cx="825" cy="288"/>
              <a:chOff x="960" y="1104"/>
              <a:chExt cx="825" cy="288"/>
            </a:xfrm>
          </p:grpSpPr>
          <p:sp>
            <p:nvSpPr>
              <p:cNvPr id="175122" name="Text Box 1042"/>
              <p:cNvSpPr txBox="1">
                <a:spLocks noChangeArrowheads="1"/>
              </p:cNvSpPr>
              <p:nvPr/>
            </p:nvSpPr>
            <p:spPr bwMode="auto">
              <a:xfrm>
                <a:off x="960" y="1104"/>
                <a:ext cx="212" cy="288"/>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175123" name="Text Box 1043"/>
              <p:cNvSpPr txBox="1">
                <a:spLocks noChangeArrowheads="1"/>
              </p:cNvSpPr>
              <p:nvPr/>
            </p:nvSpPr>
            <p:spPr bwMode="auto">
              <a:xfrm>
                <a:off x="1584" y="1104"/>
                <a:ext cx="201" cy="288"/>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grpSp>
      </p:grpSp>
      <p:pic>
        <p:nvPicPr>
          <p:cNvPr id="175124" name="Picture 1044"/>
          <p:cNvPicPr>
            <a:picLocks noChangeAspect="1" noChangeArrowheads="1"/>
          </p:cNvPicPr>
          <p:nvPr/>
        </p:nvPicPr>
        <p:blipFill>
          <a:blip r:embed="rId2"/>
          <a:srcRect/>
          <a:stretch>
            <a:fillRect/>
          </a:stretch>
        </p:blipFill>
        <p:spPr bwMode="auto">
          <a:xfrm>
            <a:off x="7086600" y="1219200"/>
            <a:ext cx="1419225" cy="1630363"/>
          </a:xfrm>
          <a:prstGeom prst="rect">
            <a:avLst/>
          </a:prstGeom>
          <a:noFill/>
          <a:ln w="63500">
            <a:miter lim="800000"/>
            <a:headEnd/>
            <a:tailEnd/>
          </a:ln>
          <a:effectLst/>
        </p:spPr>
      </p:pic>
      <p:pic>
        <p:nvPicPr>
          <p:cNvPr id="175125" name="Picture 1045"/>
          <p:cNvPicPr>
            <a:picLocks noChangeAspect="1" noChangeArrowheads="1"/>
          </p:cNvPicPr>
          <p:nvPr/>
        </p:nvPicPr>
        <p:blipFill>
          <a:blip r:embed="rId2"/>
          <a:srcRect/>
          <a:stretch>
            <a:fillRect/>
          </a:stretch>
        </p:blipFill>
        <p:spPr bwMode="auto">
          <a:xfrm>
            <a:off x="533400" y="1143000"/>
            <a:ext cx="1419225" cy="1630363"/>
          </a:xfrm>
          <a:prstGeom prst="rect">
            <a:avLst/>
          </a:prstGeom>
          <a:noFill/>
          <a:ln w="63500">
            <a:miter lim="800000"/>
            <a:headEnd/>
            <a:tailEnd/>
          </a:ln>
          <a:effectLst/>
        </p:spPr>
      </p:pic>
      <p:sp>
        <p:nvSpPr>
          <p:cNvPr id="175126" name="Rectangle 1046"/>
          <p:cNvSpPr>
            <a:spLocks noChangeArrowheads="1"/>
          </p:cNvSpPr>
          <p:nvPr/>
        </p:nvSpPr>
        <p:spPr bwMode="auto">
          <a:xfrm>
            <a:off x="2590800" y="1066800"/>
            <a:ext cx="3886200" cy="762000"/>
          </a:xfrm>
          <a:prstGeom prst="rect">
            <a:avLst/>
          </a:prstGeom>
          <a:noFill/>
          <a:ln w="9525">
            <a:noFill/>
            <a:miter lim="800000"/>
            <a:headEnd/>
            <a:tailEnd/>
          </a:ln>
          <a:effectLst/>
        </p:spPr>
        <p:txBody>
          <a:bodyPr/>
          <a:lstStyle/>
          <a:p>
            <a:pPr marL="342900" indent="-342900" algn="l"/>
            <a:r>
              <a:rPr lang="en-US" sz="3600">
                <a:solidFill>
                  <a:srgbClr val="FF0000"/>
                </a:solidFill>
              </a:rPr>
              <a:t>t</a:t>
            </a:r>
            <a:r>
              <a:rPr lang="en-US" sz="3600" baseline="-25000">
                <a:solidFill>
                  <a:srgbClr val="FF0000"/>
                </a:solidFill>
              </a:rPr>
              <a:t>moving</a:t>
            </a:r>
            <a:r>
              <a:rPr lang="en-US" sz="3600">
                <a:solidFill>
                  <a:srgbClr val="FF0000"/>
                </a:solidFill>
              </a:rPr>
              <a:t> </a:t>
            </a:r>
            <a:r>
              <a:rPr lang="en-US" sz="3600">
                <a:solidFill>
                  <a:srgbClr val="FF0000"/>
                </a:solidFill>
                <a:latin typeface="Times New Roman" pitchFamily="18" charset="0"/>
              </a:rPr>
              <a:t>=  </a:t>
            </a:r>
            <a:r>
              <a:rPr lang="en-US" sz="3600">
                <a:solidFill>
                  <a:srgbClr val="FF0000"/>
                </a:solidFill>
                <a:latin typeface="Math1" pitchFamily="2" charset="2"/>
              </a:rPr>
              <a:t>g</a:t>
            </a:r>
            <a:r>
              <a:rPr lang="en-US" sz="3600" baseline="30000">
                <a:solidFill>
                  <a:srgbClr val="FF0000"/>
                </a:solidFill>
              </a:rPr>
              <a:t>       </a:t>
            </a:r>
            <a:r>
              <a:rPr lang="en-US" sz="3600">
                <a:solidFill>
                  <a:srgbClr val="FF0000"/>
                </a:solidFill>
              </a:rPr>
              <a:t>t</a:t>
            </a:r>
            <a:r>
              <a:rPr lang="en-US" sz="3600" baseline="-25000">
                <a:solidFill>
                  <a:srgbClr val="FF0000"/>
                </a:solidFill>
              </a:rPr>
              <a:t>rest</a:t>
            </a:r>
            <a:r>
              <a:rPr lang="en-US" sz="3600" baseline="-25000"/>
              <a:t>  </a:t>
            </a:r>
          </a:p>
        </p:txBody>
      </p:sp>
      <p:sp>
        <p:nvSpPr>
          <p:cNvPr id="175127" name="Line 1047"/>
          <p:cNvSpPr>
            <a:spLocks noChangeShapeType="1"/>
          </p:cNvSpPr>
          <p:nvPr/>
        </p:nvSpPr>
        <p:spPr bwMode="auto">
          <a:xfrm>
            <a:off x="5638800" y="1828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5128" name="Line 1048"/>
          <p:cNvSpPr>
            <a:spLocks noChangeShapeType="1"/>
          </p:cNvSpPr>
          <p:nvPr/>
        </p:nvSpPr>
        <p:spPr bwMode="auto">
          <a:xfrm>
            <a:off x="4495800" y="1828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5129" name="Line 1049"/>
          <p:cNvSpPr>
            <a:spLocks noChangeShapeType="1"/>
          </p:cNvSpPr>
          <p:nvPr/>
        </p:nvSpPr>
        <p:spPr bwMode="auto">
          <a:xfrm>
            <a:off x="2911475" y="1789113"/>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5130" name="Text Box 1050"/>
          <p:cNvSpPr txBox="1">
            <a:spLocks noChangeArrowheads="1"/>
          </p:cNvSpPr>
          <p:nvPr/>
        </p:nvSpPr>
        <p:spPr bwMode="auto">
          <a:xfrm>
            <a:off x="5257800" y="2514600"/>
            <a:ext cx="590550" cy="457200"/>
          </a:xfrm>
          <a:prstGeom prst="rect">
            <a:avLst/>
          </a:prstGeom>
          <a:noFill/>
          <a:ln w="63500">
            <a:noFill/>
            <a:miter lim="800000"/>
            <a:headEnd/>
            <a:tailEnd/>
          </a:ln>
          <a:effectLst/>
        </p:spPr>
        <p:txBody>
          <a:bodyPr wrap="none">
            <a:spAutoFit/>
          </a:bodyPr>
          <a:lstStyle/>
          <a:p>
            <a:pPr algn="l"/>
            <a:r>
              <a:rPr lang="en-US"/>
              <a:t>1 s</a:t>
            </a:r>
          </a:p>
        </p:txBody>
      </p:sp>
      <p:sp>
        <p:nvSpPr>
          <p:cNvPr id="175131" name="Text Box 1051"/>
          <p:cNvSpPr txBox="1">
            <a:spLocks noChangeArrowheads="1"/>
          </p:cNvSpPr>
          <p:nvPr/>
        </p:nvSpPr>
        <p:spPr bwMode="auto">
          <a:xfrm>
            <a:off x="4267200" y="2514600"/>
            <a:ext cx="354013" cy="457200"/>
          </a:xfrm>
          <a:prstGeom prst="rect">
            <a:avLst/>
          </a:prstGeom>
          <a:noFill/>
          <a:ln w="63500">
            <a:noFill/>
            <a:miter lim="800000"/>
            <a:headEnd/>
            <a:tailEnd/>
          </a:ln>
          <a:effectLst/>
        </p:spPr>
        <p:txBody>
          <a:bodyPr wrap="none">
            <a:spAutoFit/>
          </a:bodyPr>
          <a:lstStyle/>
          <a:p>
            <a:pPr algn="l"/>
            <a:r>
              <a:rPr lang="en-US"/>
              <a:t>1</a:t>
            </a:r>
          </a:p>
        </p:txBody>
      </p:sp>
      <p:sp>
        <p:nvSpPr>
          <p:cNvPr id="175132" name="Text Box 1052"/>
          <p:cNvSpPr txBox="1">
            <a:spLocks noChangeArrowheads="1"/>
          </p:cNvSpPr>
          <p:nvPr/>
        </p:nvSpPr>
        <p:spPr bwMode="auto">
          <a:xfrm>
            <a:off x="2590800" y="2514600"/>
            <a:ext cx="590550" cy="457200"/>
          </a:xfrm>
          <a:prstGeom prst="rect">
            <a:avLst/>
          </a:prstGeom>
          <a:noFill/>
          <a:ln w="63500">
            <a:noFill/>
            <a:miter lim="800000"/>
            <a:headEnd/>
            <a:tailEnd/>
          </a:ln>
          <a:effectLst/>
        </p:spPr>
        <p:txBody>
          <a:bodyPr wrap="none">
            <a:spAutoFit/>
          </a:bodyPr>
          <a:lstStyle/>
          <a:p>
            <a:pPr algn="l"/>
            <a:r>
              <a:rPr lang="en-US"/>
              <a:t>1 s</a:t>
            </a:r>
          </a:p>
        </p:txBody>
      </p:sp>
      <p:sp>
        <p:nvSpPr>
          <p:cNvPr id="175133" name="Line 1053"/>
          <p:cNvSpPr>
            <a:spLocks noChangeShapeType="1"/>
          </p:cNvSpPr>
          <p:nvPr/>
        </p:nvSpPr>
        <p:spPr bwMode="auto">
          <a:xfrm flipH="1">
            <a:off x="4038600" y="5181600"/>
            <a:ext cx="609600" cy="838200"/>
          </a:xfrm>
          <a:prstGeom prst="line">
            <a:avLst/>
          </a:prstGeom>
          <a:noFill/>
          <a:ln w="63500">
            <a:solidFill>
              <a:srgbClr val="FF0000"/>
            </a:solidFill>
            <a:round/>
            <a:headEnd/>
            <a:tailEnd type="arrow" w="med" len="med"/>
          </a:ln>
          <a:effectLst/>
        </p:spPr>
        <p:txBody>
          <a:bodyPr wrap="none" anchor="ct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75133"/>
                                        </p:tgtEl>
                                        <p:attrNameLst>
                                          <p:attrName>style.visibility</p:attrName>
                                        </p:attrNameLst>
                                      </p:cBhvr>
                                      <p:to>
                                        <p:strVal val="visible"/>
                                      </p:to>
                                    </p:set>
                                  </p:childTnLst>
                                  <p:subTnLst>
                                    <p:set>
                                      <p:cBhvr override="childStyle">
                                        <p:cTn dur="1" fill="hold" display="0" masterRel="nextClick" afterEffect="1"/>
                                        <p:tgtEl>
                                          <p:spTgt spid="175133"/>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13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1026"/>
          <p:cNvSpPr>
            <a:spLocks noGrp="1" noChangeArrowheads="1"/>
          </p:cNvSpPr>
          <p:nvPr>
            <p:ph type="title"/>
          </p:nvPr>
        </p:nvSpPr>
        <p:spPr>
          <a:xfrm>
            <a:off x="0" y="0"/>
            <a:ext cx="7772400" cy="1143000"/>
          </a:xfrm>
        </p:spPr>
        <p:txBody>
          <a:bodyPr/>
          <a:lstStyle/>
          <a:p>
            <a:pPr algn="l"/>
            <a:r>
              <a:rPr lang="en-US" u="sng">
                <a:latin typeface="Arial" charset="0"/>
              </a:rPr>
              <a:t>time dilation</a:t>
            </a:r>
          </a:p>
        </p:txBody>
      </p:sp>
      <p:grpSp>
        <p:nvGrpSpPr>
          <p:cNvPr id="177155" name="Group 1027"/>
          <p:cNvGrpSpPr>
            <a:grpSpLocks/>
          </p:cNvGrpSpPr>
          <p:nvPr/>
        </p:nvGrpSpPr>
        <p:grpSpPr bwMode="auto">
          <a:xfrm>
            <a:off x="2895600" y="3429000"/>
            <a:ext cx="3581400" cy="3200400"/>
            <a:chOff x="3360" y="2208"/>
            <a:chExt cx="2256" cy="2016"/>
          </a:xfrm>
        </p:grpSpPr>
        <p:grpSp>
          <p:nvGrpSpPr>
            <p:cNvPr id="177156" name="Group 1028"/>
            <p:cNvGrpSpPr>
              <a:grpSpLocks/>
            </p:cNvGrpSpPr>
            <p:nvPr/>
          </p:nvGrpSpPr>
          <p:grpSpPr bwMode="auto">
            <a:xfrm>
              <a:off x="3360" y="2208"/>
              <a:ext cx="2256" cy="2016"/>
              <a:chOff x="-2688" y="624"/>
              <a:chExt cx="2256" cy="2016"/>
            </a:xfrm>
          </p:grpSpPr>
          <p:sp>
            <p:nvSpPr>
              <p:cNvPr id="177157" name="Oval 1029"/>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177158" name="Oval 1030"/>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177159" name="Line 1031"/>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177160" name="Line 1032"/>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177161" name="Oval 1033"/>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177162" name="Line 1034"/>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177163" name="Line 1035"/>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177164" name="Line 1036"/>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177165" name="Line 1037"/>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177166" name="Line 1038"/>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7167" name="Line 1039"/>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7168" name="Line 1040"/>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grpSp>
          <p:nvGrpSpPr>
            <p:cNvPr id="177169" name="Group 1041"/>
            <p:cNvGrpSpPr>
              <a:grpSpLocks/>
            </p:cNvGrpSpPr>
            <p:nvPr/>
          </p:nvGrpSpPr>
          <p:grpSpPr bwMode="auto">
            <a:xfrm>
              <a:off x="4080" y="3888"/>
              <a:ext cx="825" cy="288"/>
              <a:chOff x="960" y="1104"/>
              <a:chExt cx="825" cy="288"/>
            </a:xfrm>
          </p:grpSpPr>
          <p:sp>
            <p:nvSpPr>
              <p:cNvPr id="177170" name="Text Box 1042"/>
              <p:cNvSpPr txBox="1">
                <a:spLocks noChangeArrowheads="1"/>
              </p:cNvSpPr>
              <p:nvPr/>
            </p:nvSpPr>
            <p:spPr bwMode="auto">
              <a:xfrm>
                <a:off x="960" y="1104"/>
                <a:ext cx="212" cy="288"/>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177171" name="Text Box 1043"/>
              <p:cNvSpPr txBox="1">
                <a:spLocks noChangeArrowheads="1"/>
              </p:cNvSpPr>
              <p:nvPr/>
            </p:nvSpPr>
            <p:spPr bwMode="auto">
              <a:xfrm>
                <a:off x="1584" y="1104"/>
                <a:ext cx="201" cy="288"/>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grpSp>
      </p:grpSp>
      <p:pic>
        <p:nvPicPr>
          <p:cNvPr id="177172" name="Picture 1044"/>
          <p:cNvPicPr>
            <a:picLocks noChangeAspect="1" noChangeArrowheads="1"/>
          </p:cNvPicPr>
          <p:nvPr/>
        </p:nvPicPr>
        <p:blipFill>
          <a:blip r:embed="rId2"/>
          <a:srcRect/>
          <a:stretch>
            <a:fillRect/>
          </a:stretch>
        </p:blipFill>
        <p:spPr bwMode="auto">
          <a:xfrm>
            <a:off x="7086600" y="1219200"/>
            <a:ext cx="1419225" cy="1630363"/>
          </a:xfrm>
          <a:prstGeom prst="rect">
            <a:avLst/>
          </a:prstGeom>
          <a:noFill/>
          <a:ln w="63500">
            <a:miter lim="800000"/>
            <a:headEnd/>
            <a:tailEnd/>
          </a:ln>
          <a:effectLst/>
        </p:spPr>
      </p:pic>
      <p:sp>
        <p:nvSpPr>
          <p:cNvPr id="177174" name="Rectangle 1046"/>
          <p:cNvSpPr>
            <a:spLocks noChangeArrowheads="1"/>
          </p:cNvSpPr>
          <p:nvPr/>
        </p:nvSpPr>
        <p:spPr bwMode="auto">
          <a:xfrm>
            <a:off x="2590800" y="1066800"/>
            <a:ext cx="3886200" cy="762000"/>
          </a:xfrm>
          <a:prstGeom prst="rect">
            <a:avLst/>
          </a:prstGeom>
          <a:noFill/>
          <a:ln w="9525">
            <a:noFill/>
            <a:miter lim="800000"/>
            <a:headEnd/>
            <a:tailEnd/>
          </a:ln>
          <a:effectLst/>
        </p:spPr>
        <p:txBody>
          <a:bodyPr/>
          <a:lstStyle/>
          <a:p>
            <a:pPr marL="342900" indent="-342900" algn="l"/>
            <a:r>
              <a:rPr lang="en-US" sz="3600">
                <a:solidFill>
                  <a:srgbClr val="FF0000"/>
                </a:solidFill>
              </a:rPr>
              <a:t>t</a:t>
            </a:r>
            <a:r>
              <a:rPr lang="en-US" sz="3600" baseline="-25000">
                <a:solidFill>
                  <a:srgbClr val="FF0000"/>
                </a:solidFill>
              </a:rPr>
              <a:t>moving</a:t>
            </a:r>
            <a:r>
              <a:rPr lang="en-US" sz="3600">
                <a:solidFill>
                  <a:srgbClr val="FF0000"/>
                </a:solidFill>
              </a:rPr>
              <a:t> </a:t>
            </a:r>
            <a:r>
              <a:rPr lang="en-US" sz="3600">
                <a:solidFill>
                  <a:srgbClr val="FF0000"/>
                </a:solidFill>
                <a:latin typeface="Times New Roman" pitchFamily="18" charset="0"/>
              </a:rPr>
              <a:t>=  </a:t>
            </a:r>
            <a:r>
              <a:rPr lang="en-US" sz="3600">
                <a:solidFill>
                  <a:srgbClr val="FF0000"/>
                </a:solidFill>
                <a:latin typeface="Math1" pitchFamily="2" charset="2"/>
              </a:rPr>
              <a:t>g</a:t>
            </a:r>
            <a:r>
              <a:rPr lang="en-US" sz="3600" baseline="30000">
                <a:solidFill>
                  <a:srgbClr val="FF0000"/>
                </a:solidFill>
              </a:rPr>
              <a:t>       </a:t>
            </a:r>
            <a:r>
              <a:rPr lang="en-US" sz="3600">
                <a:solidFill>
                  <a:srgbClr val="FF0000"/>
                </a:solidFill>
              </a:rPr>
              <a:t>t</a:t>
            </a:r>
            <a:r>
              <a:rPr lang="en-US" sz="3600" baseline="-25000">
                <a:solidFill>
                  <a:srgbClr val="FF0000"/>
                </a:solidFill>
              </a:rPr>
              <a:t>rest</a:t>
            </a:r>
            <a:r>
              <a:rPr lang="en-US" sz="3600" baseline="-25000"/>
              <a:t>  </a:t>
            </a:r>
          </a:p>
        </p:txBody>
      </p:sp>
      <p:sp>
        <p:nvSpPr>
          <p:cNvPr id="177175" name="Line 1047"/>
          <p:cNvSpPr>
            <a:spLocks noChangeShapeType="1"/>
          </p:cNvSpPr>
          <p:nvPr/>
        </p:nvSpPr>
        <p:spPr bwMode="auto">
          <a:xfrm>
            <a:off x="5638800" y="1828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7176" name="Line 1048"/>
          <p:cNvSpPr>
            <a:spLocks noChangeShapeType="1"/>
          </p:cNvSpPr>
          <p:nvPr/>
        </p:nvSpPr>
        <p:spPr bwMode="auto">
          <a:xfrm>
            <a:off x="4495800" y="1828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7177" name="Line 1049"/>
          <p:cNvSpPr>
            <a:spLocks noChangeShapeType="1"/>
          </p:cNvSpPr>
          <p:nvPr/>
        </p:nvSpPr>
        <p:spPr bwMode="auto">
          <a:xfrm>
            <a:off x="2911475" y="1789113"/>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7178" name="Text Box 1050"/>
          <p:cNvSpPr txBox="1">
            <a:spLocks noChangeArrowheads="1"/>
          </p:cNvSpPr>
          <p:nvPr/>
        </p:nvSpPr>
        <p:spPr bwMode="auto">
          <a:xfrm>
            <a:off x="5257800" y="2514600"/>
            <a:ext cx="506413" cy="457200"/>
          </a:xfrm>
          <a:prstGeom prst="rect">
            <a:avLst/>
          </a:prstGeom>
          <a:noFill/>
          <a:ln w="63500">
            <a:noFill/>
            <a:miter lim="800000"/>
            <a:headEnd/>
            <a:tailEnd/>
          </a:ln>
          <a:effectLst/>
        </p:spPr>
        <p:txBody>
          <a:bodyPr wrap="none">
            <a:spAutoFit/>
          </a:bodyPr>
          <a:lstStyle/>
          <a:p>
            <a:pPr algn="l"/>
            <a:r>
              <a:rPr lang="en-US"/>
              <a:t>1s</a:t>
            </a:r>
          </a:p>
        </p:txBody>
      </p:sp>
      <p:sp>
        <p:nvSpPr>
          <p:cNvPr id="177179" name="Text Box 1051"/>
          <p:cNvSpPr txBox="1">
            <a:spLocks noChangeArrowheads="1"/>
          </p:cNvSpPr>
          <p:nvPr/>
        </p:nvSpPr>
        <p:spPr bwMode="auto">
          <a:xfrm>
            <a:off x="4267200" y="2514600"/>
            <a:ext cx="608013" cy="457200"/>
          </a:xfrm>
          <a:prstGeom prst="rect">
            <a:avLst/>
          </a:prstGeom>
          <a:noFill/>
          <a:ln w="63500">
            <a:noFill/>
            <a:miter lim="800000"/>
            <a:headEnd/>
            <a:tailEnd/>
          </a:ln>
          <a:effectLst/>
        </p:spPr>
        <p:txBody>
          <a:bodyPr wrap="none">
            <a:spAutoFit/>
          </a:bodyPr>
          <a:lstStyle/>
          <a:p>
            <a:pPr algn="l"/>
            <a:r>
              <a:rPr lang="en-US"/>
              <a:t>1.2</a:t>
            </a:r>
          </a:p>
        </p:txBody>
      </p:sp>
      <p:sp>
        <p:nvSpPr>
          <p:cNvPr id="177180" name="Text Box 1052"/>
          <p:cNvSpPr txBox="1">
            <a:spLocks noChangeArrowheads="1"/>
          </p:cNvSpPr>
          <p:nvPr/>
        </p:nvSpPr>
        <p:spPr bwMode="auto">
          <a:xfrm>
            <a:off x="2590800" y="2514600"/>
            <a:ext cx="844550" cy="457200"/>
          </a:xfrm>
          <a:prstGeom prst="rect">
            <a:avLst/>
          </a:prstGeom>
          <a:noFill/>
          <a:ln w="63500">
            <a:noFill/>
            <a:miter lim="800000"/>
            <a:headEnd/>
            <a:tailEnd/>
          </a:ln>
          <a:effectLst/>
        </p:spPr>
        <p:txBody>
          <a:bodyPr wrap="none">
            <a:spAutoFit/>
          </a:bodyPr>
          <a:lstStyle/>
          <a:p>
            <a:pPr algn="l"/>
            <a:r>
              <a:rPr lang="en-US"/>
              <a:t>1.2 s</a:t>
            </a:r>
          </a:p>
        </p:txBody>
      </p:sp>
      <p:sp>
        <p:nvSpPr>
          <p:cNvPr id="177181" name="Line 1053"/>
          <p:cNvSpPr>
            <a:spLocks noChangeShapeType="1"/>
          </p:cNvSpPr>
          <p:nvPr/>
        </p:nvSpPr>
        <p:spPr bwMode="auto">
          <a:xfrm flipV="1">
            <a:off x="4724400" y="3886200"/>
            <a:ext cx="0" cy="1219200"/>
          </a:xfrm>
          <a:prstGeom prst="line">
            <a:avLst/>
          </a:prstGeom>
          <a:noFill/>
          <a:ln w="63500">
            <a:solidFill>
              <a:srgbClr val="FF0000"/>
            </a:solidFill>
            <a:round/>
            <a:headEnd/>
            <a:tailEnd type="arrow" w="med" len="med"/>
          </a:ln>
          <a:effectLst/>
        </p:spPr>
        <p:txBody>
          <a:bodyPr anchor="ctr">
            <a:spAutoFit/>
          </a:bodyPr>
          <a:lstStyle/>
          <a:p>
            <a:endParaRPr lang="en-US"/>
          </a:p>
        </p:txBody>
      </p:sp>
      <p:pic>
        <p:nvPicPr>
          <p:cNvPr id="177184" name="Picture 1056"/>
          <p:cNvPicPr>
            <a:picLocks noChangeAspect="1" noChangeArrowheads="1"/>
          </p:cNvPicPr>
          <p:nvPr/>
        </p:nvPicPr>
        <p:blipFill>
          <a:blip r:embed="rId2"/>
          <a:srcRect/>
          <a:stretch>
            <a:fillRect/>
          </a:stretch>
        </p:blipFill>
        <p:spPr bwMode="auto">
          <a:xfrm>
            <a:off x="457200" y="1143000"/>
            <a:ext cx="1419225" cy="1630363"/>
          </a:xfrm>
          <a:prstGeom prst="rect">
            <a:avLst/>
          </a:prstGeom>
          <a:noFill/>
          <a:ln w="63500">
            <a:miter lim="800000"/>
            <a:headEnd/>
            <a:tailEnd/>
          </a:ln>
          <a:effec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Grp="1" noChangeArrowheads="1"/>
          </p:cNvSpPr>
          <p:nvPr>
            <p:ph type="title"/>
          </p:nvPr>
        </p:nvSpPr>
        <p:spPr>
          <a:xfrm>
            <a:off x="0" y="0"/>
            <a:ext cx="7772400" cy="1143000"/>
          </a:xfrm>
        </p:spPr>
        <p:txBody>
          <a:bodyPr/>
          <a:lstStyle/>
          <a:p>
            <a:pPr algn="l"/>
            <a:r>
              <a:rPr lang="en-US" u="sng">
                <a:latin typeface="Arial" charset="0"/>
              </a:rPr>
              <a:t>time dilation</a:t>
            </a:r>
          </a:p>
        </p:txBody>
      </p:sp>
      <p:grpSp>
        <p:nvGrpSpPr>
          <p:cNvPr id="82979" name="Group 35"/>
          <p:cNvGrpSpPr>
            <a:grpSpLocks/>
          </p:cNvGrpSpPr>
          <p:nvPr/>
        </p:nvGrpSpPr>
        <p:grpSpPr bwMode="auto">
          <a:xfrm>
            <a:off x="2895600" y="3429000"/>
            <a:ext cx="3581400" cy="3200400"/>
            <a:chOff x="3360" y="2208"/>
            <a:chExt cx="2256" cy="2016"/>
          </a:xfrm>
        </p:grpSpPr>
        <p:grpSp>
          <p:nvGrpSpPr>
            <p:cNvPr id="82948" name="Group 4"/>
            <p:cNvGrpSpPr>
              <a:grpSpLocks/>
            </p:cNvGrpSpPr>
            <p:nvPr/>
          </p:nvGrpSpPr>
          <p:grpSpPr bwMode="auto">
            <a:xfrm>
              <a:off x="3360" y="2208"/>
              <a:ext cx="2256" cy="2016"/>
              <a:chOff x="-2688" y="624"/>
              <a:chExt cx="2256" cy="2016"/>
            </a:xfrm>
          </p:grpSpPr>
          <p:sp>
            <p:nvSpPr>
              <p:cNvPr id="82949" name="Oval 5"/>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82950" name="Oval 6"/>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82951" name="Line 7"/>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82952" name="Line 8"/>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82953" name="Oval 9"/>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82954" name="Line 10"/>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82955" name="Line 11"/>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82956" name="Line 12"/>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82957" name="Line 13"/>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82958" name="Line 14"/>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82959" name="Line 15"/>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82960" name="Line 16"/>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grpSp>
          <p:nvGrpSpPr>
            <p:cNvPr id="82975" name="Group 31"/>
            <p:cNvGrpSpPr>
              <a:grpSpLocks/>
            </p:cNvGrpSpPr>
            <p:nvPr/>
          </p:nvGrpSpPr>
          <p:grpSpPr bwMode="auto">
            <a:xfrm>
              <a:off x="4080" y="3888"/>
              <a:ext cx="825" cy="288"/>
              <a:chOff x="960" y="1104"/>
              <a:chExt cx="825" cy="288"/>
            </a:xfrm>
          </p:grpSpPr>
          <p:sp>
            <p:nvSpPr>
              <p:cNvPr id="82976" name="Text Box 32"/>
              <p:cNvSpPr txBox="1">
                <a:spLocks noChangeArrowheads="1"/>
              </p:cNvSpPr>
              <p:nvPr/>
            </p:nvSpPr>
            <p:spPr bwMode="auto">
              <a:xfrm>
                <a:off x="960" y="1104"/>
                <a:ext cx="212" cy="288"/>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82977" name="Text Box 33"/>
              <p:cNvSpPr txBox="1">
                <a:spLocks noChangeArrowheads="1"/>
              </p:cNvSpPr>
              <p:nvPr/>
            </p:nvSpPr>
            <p:spPr bwMode="auto">
              <a:xfrm>
                <a:off x="1584" y="1104"/>
                <a:ext cx="201" cy="288"/>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grpSp>
      </p:grpSp>
      <p:pic>
        <p:nvPicPr>
          <p:cNvPr id="82980" name="Picture 36"/>
          <p:cNvPicPr>
            <a:picLocks noChangeAspect="1" noChangeArrowheads="1"/>
          </p:cNvPicPr>
          <p:nvPr/>
        </p:nvPicPr>
        <p:blipFill>
          <a:blip r:embed="rId2"/>
          <a:srcRect/>
          <a:stretch>
            <a:fillRect/>
          </a:stretch>
        </p:blipFill>
        <p:spPr bwMode="auto">
          <a:xfrm>
            <a:off x="7086600" y="1219200"/>
            <a:ext cx="1419225" cy="1630363"/>
          </a:xfrm>
          <a:prstGeom prst="rect">
            <a:avLst/>
          </a:prstGeom>
          <a:noFill/>
          <a:ln w="63500">
            <a:miter lim="800000"/>
            <a:headEnd/>
            <a:tailEnd/>
          </a:ln>
          <a:effectLst/>
        </p:spPr>
      </p:pic>
      <p:pic>
        <p:nvPicPr>
          <p:cNvPr id="82981" name="Picture 37"/>
          <p:cNvPicPr>
            <a:picLocks noChangeAspect="1" noChangeArrowheads="1"/>
          </p:cNvPicPr>
          <p:nvPr/>
        </p:nvPicPr>
        <p:blipFill>
          <a:blip r:embed="rId2"/>
          <a:srcRect/>
          <a:stretch>
            <a:fillRect/>
          </a:stretch>
        </p:blipFill>
        <p:spPr bwMode="auto">
          <a:xfrm>
            <a:off x="609600" y="1219200"/>
            <a:ext cx="1419225" cy="1630363"/>
          </a:xfrm>
          <a:prstGeom prst="rect">
            <a:avLst/>
          </a:prstGeom>
          <a:noFill/>
          <a:ln w="63500">
            <a:miter lim="800000"/>
            <a:headEnd/>
            <a:tailEnd/>
          </a:ln>
          <a:effectLst/>
        </p:spPr>
      </p:pic>
      <p:sp>
        <p:nvSpPr>
          <p:cNvPr id="82982" name="Rectangle 38"/>
          <p:cNvSpPr>
            <a:spLocks noChangeArrowheads="1"/>
          </p:cNvSpPr>
          <p:nvPr/>
        </p:nvSpPr>
        <p:spPr bwMode="auto">
          <a:xfrm>
            <a:off x="2590800" y="1066800"/>
            <a:ext cx="3886200" cy="762000"/>
          </a:xfrm>
          <a:prstGeom prst="rect">
            <a:avLst/>
          </a:prstGeom>
          <a:noFill/>
          <a:ln w="9525">
            <a:noFill/>
            <a:miter lim="800000"/>
            <a:headEnd/>
            <a:tailEnd/>
          </a:ln>
          <a:effectLst/>
        </p:spPr>
        <p:txBody>
          <a:bodyPr/>
          <a:lstStyle/>
          <a:p>
            <a:pPr marL="342900" indent="-342900" algn="l"/>
            <a:r>
              <a:rPr lang="en-US" sz="3600">
                <a:solidFill>
                  <a:srgbClr val="FF0000"/>
                </a:solidFill>
              </a:rPr>
              <a:t>t</a:t>
            </a:r>
            <a:r>
              <a:rPr lang="en-US" sz="3600" baseline="-25000">
                <a:solidFill>
                  <a:srgbClr val="FF0000"/>
                </a:solidFill>
              </a:rPr>
              <a:t>moving</a:t>
            </a:r>
            <a:r>
              <a:rPr lang="en-US" sz="3600">
                <a:solidFill>
                  <a:srgbClr val="FF0000"/>
                </a:solidFill>
              </a:rPr>
              <a:t> </a:t>
            </a:r>
            <a:r>
              <a:rPr lang="en-US" sz="3600">
                <a:solidFill>
                  <a:srgbClr val="FF0000"/>
                </a:solidFill>
                <a:latin typeface="Times New Roman" pitchFamily="18" charset="0"/>
              </a:rPr>
              <a:t>=  </a:t>
            </a:r>
            <a:r>
              <a:rPr lang="en-US" sz="3600">
                <a:solidFill>
                  <a:srgbClr val="FF0000"/>
                </a:solidFill>
                <a:latin typeface="Math1" pitchFamily="2" charset="2"/>
              </a:rPr>
              <a:t>g</a:t>
            </a:r>
            <a:r>
              <a:rPr lang="en-US" sz="3600" baseline="30000">
                <a:solidFill>
                  <a:srgbClr val="FF0000"/>
                </a:solidFill>
              </a:rPr>
              <a:t>       </a:t>
            </a:r>
            <a:r>
              <a:rPr lang="en-US" sz="3600">
                <a:solidFill>
                  <a:srgbClr val="FF0000"/>
                </a:solidFill>
              </a:rPr>
              <a:t>t</a:t>
            </a:r>
            <a:r>
              <a:rPr lang="en-US" sz="3600" baseline="-25000">
                <a:solidFill>
                  <a:srgbClr val="FF0000"/>
                </a:solidFill>
              </a:rPr>
              <a:t>rest</a:t>
            </a:r>
            <a:r>
              <a:rPr lang="en-US" sz="3600" baseline="-25000"/>
              <a:t>  </a:t>
            </a:r>
          </a:p>
        </p:txBody>
      </p:sp>
      <p:sp>
        <p:nvSpPr>
          <p:cNvPr id="82983" name="Line 39"/>
          <p:cNvSpPr>
            <a:spLocks noChangeShapeType="1"/>
          </p:cNvSpPr>
          <p:nvPr/>
        </p:nvSpPr>
        <p:spPr bwMode="auto">
          <a:xfrm>
            <a:off x="5638800" y="1828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82984" name="Line 40"/>
          <p:cNvSpPr>
            <a:spLocks noChangeShapeType="1"/>
          </p:cNvSpPr>
          <p:nvPr/>
        </p:nvSpPr>
        <p:spPr bwMode="auto">
          <a:xfrm>
            <a:off x="4495800" y="1828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82985" name="Line 41"/>
          <p:cNvSpPr>
            <a:spLocks noChangeShapeType="1"/>
          </p:cNvSpPr>
          <p:nvPr/>
        </p:nvSpPr>
        <p:spPr bwMode="auto">
          <a:xfrm>
            <a:off x="2911475" y="1789113"/>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82986" name="Text Box 42"/>
          <p:cNvSpPr txBox="1">
            <a:spLocks noChangeArrowheads="1"/>
          </p:cNvSpPr>
          <p:nvPr/>
        </p:nvSpPr>
        <p:spPr bwMode="auto">
          <a:xfrm>
            <a:off x="5257800" y="2514600"/>
            <a:ext cx="590550" cy="457200"/>
          </a:xfrm>
          <a:prstGeom prst="rect">
            <a:avLst/>
          </a:prstGeom>
          <a:noFill/>
          <a:ln w="63500">
            <a:noFill/>
            <a:miter lim="800000"/>
            <a:headEnd/>
            <a:tailEnd/>
          </a:ln>
          <a:effectLst/>
        </p:spPr>
        <p:txBody>
          <a:bodyPr wrap="none">
            <a:spAutoFit/>
          </a:bodyPr>
          <a:lstStyle/>
          <a:p>
            <a:pPr algn="l"/>
            <a:r>
              <a:rPr lang="en-US"/>
              <a:t>1 s</a:t>
            </a:r>
          </a:p>
        </p:txBody>
      </p:sp>
      <p:sp>
        <p:nvSpPr>
          <p:cNvPr id="82987" name="Text Box 43"/>
          <p:cNvSpPr txBox="1">
            <a:spLocks noChangeArrowheads="1"/>
          </p:cNvSpPr>
          <p:nvPr/>
        </p:nvSpPr>
        <p:spPr bwMode="auto">
          <a:xfrm>
            <a:off x="4267200" y="2514600"/>
            <a:ext cx="608013" cy="457200"/>
          </a:xfrm>
          <a:prstGeom prst="rect">
            <a:avLst/>
          </a:prstGeom>
          <a:noFill/>
          <a:ln w="63500">
            <a:noFill/>
            <a:miter lim="800000"/>
            <a:headEnd/>
            <a:tailEnd/>
          </a:ln>
          <a:effectLst/>
        </p:spPr>
        <p:txBody>
          <a:bodyPr wrap="none">
            <a:spAutoFit/>
          </a:bodyPr>
          <a:lstStyle/>
          <a:p>
            <a:pPr algn="l"/>
            <a:r>
              <a:rPr lang="en-US"/>
              <a:t>2.3</a:t>
            </a:r>
          </a:p>
        </p:txBody>
      </p:sp>
      <p:sp>
        <p:nvSpPr>
          <p:cNvPr id="82988" name="Text Box 44"/>
          <p:cNvSpPr txBox="1">
            <a:spLocks noChangeArrowheads="1"/>
          </p:cNvSpPr>
          <p:nvPr/>
        </p:nvSpPr>
        <p:spPr bwMode="auto">
          <a:xfrm>
            <a:off x="2590800" y="2514600"/>
            <a:ext cx="844550" cy="457200"/>
          </a:xfrm>
          <a:prstGeom prst="rect">
            <a:avLst/>
          </a:prstGeom>
          <a:noFill/>
          <a:ln w="63500">
            <a:noFill/>
            <a:miter lim="800000"/>
            <a:headEnd/>
            <a:tailEnd/>
          </a:ln>
          <a:effectLst/>
        </p:spPr>
        <p:txBody>
          <a:bodyPr wrap="none">
            <a:spAutoFit/>
          </a:bodyPr>
          <a:lstStyle/>
          <a:p>
            <a:pPr algn="l"/>
            <a:r>
              <a:rPr lang="en-US"/>
              <a:t>2.3 s</a:t>
            </a:r>
          </a:p>
        </p:txBody>
      </p:sp>
      <p:sp>
        <p:nvSpPr>
          <p:cNvPr id="82991" name="Line 47"/>
          <p:cNvSpPr>
            <a:spLocks noChangeShapeType="1"/>
          </p:cNvSpPr>
          <p:nvPr/>
        </p:nvSpPr>
        <p:spPr bwMode="auto">
          <a:xfrm>
            <a:off x="4648200" y="5105400"/>
            <a:ext cx="838200" cy="762000"/>
          </a:xfrm>
          <a:prstGeom prst="line">
            <a:avLst/>
          </a:prstGeom>
          <a:noFill/>
          <a:ln w="63500">
            <a:solidFill>
              <a:srgbClr val="FF0000"/>
            </a:solidFill>
            <a:round/>
            <a:headEnd/>
            <a:tailEnd type="arrow" w="med" len="med"/>
          </a:ln>
          <a:effectLst/>
        </p:spPr>
        <p:txBody>
          <a:bodyPr>
            <a:spAutoFit/>
          </a:bodyPr>
          <a:lstStyle/>
          <a:p>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0" y="0"/>
            <a:ext cx="7772400" cy="1143000"/>
          </a:xfrm>
        </p:spPr>
        <p:txBody>
          <a:bodyPr/>
          <a:lstStyle/>
          <a:p>
            <a:pPr algn="l"/>
            <a:r>
              <a:rPr lang="en-US" u="sng">
                <a:latin typeface="Arial" charset="0"/>
              </a:rPr>
              <a:t>time dilation</a:t>
            </a:r>
          </a:p>
        </p:txBody>
      </p:sp>
      <p:grpSp>
        <p:nvGrpSpPr>
          <p:cNvPr id="176131" name="Group 3"/>
          <p:cNvGrpSpPr>
            <a:grpSpLocks/>
          </p:cNvGrpSpPr>
          <p:nvPr/>
        </p:nvGrpSpPr>
        <p:grpSpPr bwMode="auto">
          <a:xfrm>
            <a:off x="2895600" y="3429000"/>
            <a:ext cx="3581400" cy="3200400"/>
            <a:chOff x="3360" y="2208"/>
            <a:chExt cx="2256" cy="2016"/>
          </a:xfrm>
        </p:grpSpPr>
        <p:grpSp>
          <p:nvGrpSpPr>
            <p:cNvPr id="176132" name="Group 4"/>
            <p:cNvGrpSpPr>
              <a:grpSpLocks/>
            </p:cNvGrpSpPr>
            <p:nvPr/>
          </p:nvGrpSpPr>
          <p:grpSpPr bwMode="auto">
            <a:xfrm>
              <a:off x="3360" y="2208"/>
              <a:ext cx="2256" cy="2016"/>
              <a:chOff x="-2688" y="624"/>
              <a:chExt cx="2256" cy="2016"/>
            </a:xfrm>
          </p:grpSpPr>
          <p:sp>
            <p:nvSpPr>
              <p:cNvPr id="176133" name="Oval 5"/>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176134" name="Oval 6"/>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176135" name="Line 7"/>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176136" name="Line 8"/>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176137" name="Oval 9"/>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176138" name="Line 10"/>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176139" name="Line 11"/>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176140" name="Line 12"/>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176141" name="Line 13"/>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176142" name="Line 14"/>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6143" name="Line 15"/>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6144" name="Line 16"/>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grpSp>
          <p:nvGrpSpPr>
            <p:cNvPr id="176145" name="Group 17"/>
            <p:cNvGrpSpPr>
              <a:grpSpLocks/>
            </p:cNvGrpSpPr>
            <p:nvPr/>
          </p:nvGrpSpPr>
          <p:grpSpPr bwMode="auto">
            <a:xfrm>
              <a:off x="4080" y="3888"/>
              <a:ext cx="825" cy="288"/>
              <a:chOff x="960" y="1104"/>
              <a:chExt cx="825" cy="288"/>
            </a:xfrm>
          </p:grpSpPr>
          <p:sp>
            <p:nvSpPr>
              <p:cNvPr id="176146" name="Text Box 18"/>
              <p:cNvSpPr txBox="1">
                <a:spLocks noChangeArrowheads="1"/>
              </p:cNvSpPr>
              <p:nvPr/>
            </p:nvSpPr>
            <p:spPr bwMode="auto">
              <a:xfrm>
                <a:off x="960" y="1104"/>
                <a:ext cx="212" cy="288"/>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176147" name="Text Box 19"/>
              <p:cNvSpPr txBox="1">
                <a:spLocks noChangeArrowheads="1"/>
              </p:cNvSpPr>
              <p:nvPr/>
            </p:nvSpPr>
            <p:spPr bwMode="auto">
              <a:xfrm>
                <a:off x="1584" y="1104"/>
                <a:ext cx="201" cy="288"/>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grpSp>
      </p:grpSp>
      <p:pic>
        <p:nvPicPr>
          <p:cNvPr id="176148" name="Picture 20"/>
          <p:cNvPicPr>
            <a:picLocks noChangeAspect="1" noChangeArrowheads="1"/>
          </p:cNvPicPr>
          <p:nvPr/>
        </p:nvPicPr>
        <p:blipFill>
          <a:blip r:embed="rId2"/>
          <a:srcRect/>
          <a:stretch>
            <a:fillRect/>
          </a:stretch>
        </p:blipFill>
        <p:spPr bwMode="auto">
          <a:xfrm>
            <a:off x="7086600" y="1219200"/>
            <a:ext cx="1419225" cy="1630363"/>
          </a:xfrm>
          <a:prstGeom prst="rect">
            <a:avLst/>
          </a:prstGeom>
          <a:noFill/>
          <a:ln w="63500">
            <a:miter lim="800000"/>
            <a:headEnd/>
            <a:tailEnd/>
          </a:ln>
          <a:effectLst/>
        </p:spPr>
      </p:pic>
      <p:pic>
        <p:nvPicPr>
          <p:cNvPr id="176149" name="Picture 21"/>
          <p:cNvPicPr>
            <a:picLocks noChangeAspect="1" noChangeArrowheads="1"/>
          </p:cNvPicPr>
          <p:nvPr/>
        </p:nvPicPr>
        <p:blipFill>
          <a:blip r:embed="rId2"/>
          <a:srcRect/>
          <a:stretch>
            <a:fillRect/>
          </a:stretch>
        </p:blipFill>
        <p:spPr bwMode="auto">
          <a:xfrm>
            <a:off x="609600" y="1219200"/>
            <a:ext cx="1419225" cy="1630363"/>
          </a:xfrm>
          <a:prstGeom prst="rect">
            <a:avLst/>
          </a:prstGeom>
          <a:noFill/>
          <a:ln w="63500">
            <a:miter lim="800000"/>
            <a:headEnd/>
            <a:tailEnd/>
          </a:ln>
          <a:effectLst/>
        </p:spPr>
      </p:pic>
      <p:sp>
        <p:nvSpPr>
          <p:cNvPr id="176150" name="Rectangle 22"/>
          <p:cNvSpPr>
            <a:spLocks noChangeArrowheads="1"/>
          </p:cNvSpPr>
          <p:nvPr/>
        </p:nvSpPr>
        <p:spPr bwMode="auto">
          <a:xfrm>
            <a:off x="2590800" y="1066800"/>
            <a:ext cx="3886200" cy="762000"/>
          </a:xfrm>
          <a:prstGeom prst="rect">
            <a:avLst/>
          </a:prstGeom>
          <a:noFill/>
          <a:ln w="9525">
            <a:noFill/>
            <a:miter lim="800000"/>
            <a:headEnd/>
            <a:tailEnd/>
          </a:ln>
          <a:effectLst/>
        </p:spPr>
        <p:txBody>
          <a:bodyPr/>
          <a:lstStyle/>
          <a:p>
            <a:pPr marL="342900" indent="-342900" algn="l"/>
            <a:r>
              <a:rPr lang="en-US" sz="3600">
                <a:solidFill>
                  <a:srgbClr val="FF0000"/>
                </a:solidFill>
              </a:rPr>
              <a:t>t</a:t>
            </a:r>
            <a:r>
              <a:rPr lang="en-US" sz="3600" baseline="-25000">
                <a:solidFill>
                  <a:srgbClr val="FF0000"/>
                </a:solidFill>
              </a:rPr>
              <a:t>moving</a:t>
            </a:r>
            <a:r>
              <a:rPr lang="en-US" sz="3600">
                <a:solidFill>
                  <a:srgbClr val="FF0000"/>
                </a:solidFill>
              </a:rPr>
              <a:t> </a:t>
            </a:r>
            <a:r>
              <a:rPr lang="en-US" sz="3600">
                <a:solidFill>
                  <a:srgbClr val="FF0000"/>
                </a:solidFill>
                <a:latin typeface="Times New Roman" pitchFamily="18" charset="0"/>
              </a:rPr>
              <a:t>=  </a:t>
            </a:r>
            <a:r>
              <a:rPr lang="en-US" sz="3600">
                <a:solidFill>
                  <a:srgbClr val="FF0000"/>
                </a:solidFill>
                <a:latin typeface="Math1" pitchFamily="2" charset="2"/>
              </a:rPr>
              <a:t>g</a:t>
            </a:r>
            <a:r>
              <a:rPr lang="en-US" sz="3600" baseline="30000">
                <a:solidFill>
                  <a:srgbClr val="FF0000"/>
                </a:solidFill>
              </a:rPr>
              <a:t>       </a:t>
            </a:r>
            <a:r>
              <a:rPr lang="en-US" sz="3600">
                <a:solidFill>
                  <a:srgbClr val="FF0000"/>
                </a:solidFill>
              </a:rPr>
              <a:t>t</a:t>
            </a:r>
            <a:r>
              <a:rPr lang="en-US" sz="3600" baseline="-25000">
                <a:solidFill>
                  <a:srgbClr val="FF0000"/>
                </a:solidFill>
              </a:rPr>
              <a:t>rest</a:t>
            </a:r>
            <a:r>
              <a:rPr lang="en-US" sz="3600" baseline="-25000"/>
              <a:t>  </a:t>
            </a:r>
          </a:p>
        </p:txBody>
      </p:sp>
      <p:sp>
        <p:nvSpPr>
          <p:cNvPr id="176151" name="Line 23"/>
          <p:cNvSpPr>
            <a:spLocks noChangeShapeType="1"/>
          </p:cNvSpPr>
          <p:nvPr/>
        </p:nvSpPr>
        <p:spPr bwMode="auto">
          <a:xfrm>
            <a:off x="5638800" y="1828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6152" name="Line 24"/>
          <p:cNvSpPr>
            <a:spLocks noChangeShapeType="1"/>
          </p:cNvSpPr>
          <p:nvPr/>
        </p:nvSpPr>
        <p:spPr bwMode="auto">
          <a:xfrm>
            <a:off x="4495800" y="1828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6153" name="Line 25"/>
          <p:cNvSpPr>
            <a:spLocks noChangeShapeType="1"/>
          </p:cNvSpPr>
          <p:nvPr/>
        </p:nvSpPr>
        <p:spPr bwMode="auto">
          <a:xfrm>
            <a:off x="2911475" y="1789113"/>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6154" name="Text Box 26"/>
          <p:cNvSpPr txBox="1">
            <a:spLocks noChangeArrowheads="1"/>
          </p:cNvSpPr>
          <p:nvPr/>
        </p:nvSpPr>
        <p:spPr bwMode="auto">
          <a:xfrm>
            <a:off x="5257800" y="2514600"/>
            <a:ext cx="590550" cy="457200"/>
          </a:xfrm>
          <a:prstGeom prst="rect">
            <a:avLst/>
          </a:prstGeom>
          <a:noFill/>
          <a:ln w="63500">
            <a:noFill/>
            <a:miter lim="800000"/>
            <a:headEnd/>
            <a:tailEnd/>
          </a:ln>
          <a:effectLst/>
        </p:spPr>
        <p:txBody>
          <a:bodyPr wrap="none">
            <a:spAutoFit/>
          </a:bodyPr>
          <a:lstStyle/>
          <a:p>
            <a:pPr algn="l"/>
            <a:r>
              <a:rPr lang="en-US"/>
              <a:t>1 s</a:t>
            </a:r>
          </a:p>
        </p:txBody>
      </p:sp>
      <p:sp>
        <p:nvSpPr>
          <p:cNvPr id="176155" name="Text Box 27"/>
          <p:cNvSpPr txBox="1">
            <a:spLocks noChangeArrowheads="1"/>
          </p:cNvSpPr>
          <p:nvPr/>
        </p:nvSpPr>
        <p:spPr bwMode="auto">
          <a:xfrm>
            <a:off x="4267200" y="2514600"/>
            <a:ext cx="608013" cy="457200"/>
          </a:xfrm>
          <a:prstGeom prst="rect">
            <a:avLst/>
          </a:prstGeom>
          <a:noFill/>
          <a:ln w="63500">
            <a:noFill/>
            <a:miter lim="800000"/>
            <a:headEnd/>
            <a:tailEnd/>
          </a:ln>
          <a:effectLst/>
        </p:spPr>
        <p:txBody>
          <a:bodyPr wrap="none">
            <a:spAutoFit/>
          </a:bodyPr>
          <a:lstStyle/>
          <a:p>
            <a:pPr algn="l"/>
            <a:r>
              <a:rPr lang="en-US"/>
              <a:t>22 </a:t>
            </a:r>
          </a:p>
        </p:txBody>
      </p:sp>
      <p:sp>
        <p:nvSpPr>
          <p:cNvPr id="176156" name="Text Box 28"/>
          <p:cNvSpPr txBox="1">
            <a:spLocks noChangeArrowheads="1"/>
          </p:cNvSpPr>
          <p:nvPr/>
        </p:nvSpPr>
        <p:spPr bwMode="auto">
          <a:xfrm>
            <a:off x="2590800" y="2514600"/>
            <a:ext cx="760413" cy="457200"/>
          </a:xfrm>
          <a:prstGeom prst="rect">
            <a:avLst/>
          </a:prstGeom>
          <a:noFill/>
          <a:ln w="63500">
            <a:noFill/>
            <a:miter lim="800000"/>
            <a:headEnd/>
            <a:tailEnd/>
          </a:ln>
          <a:effectLst/>
        </p:spPr>
        <p:txBody>
          <a:bodyPr wrap="none">
            <a:spAutoFit/>
          </a:bodyPr>
          <a:lstStyle/>
          <a:p>
            <a:pPr algn="l"/>
            <a:r>
              <a:rPr lang="en-US"/>
              <a:t>22 s</a:t>
            </a:r>
          </a:p>
        </p:txBody>
      </p:sp>
      <p:sp>
        <p:nvSpPr>
          <p:cNvPr id="176157" name="Line 29"/>
          <p:cNvSpPr>
            <a:spLocks noChangeShapeType="1"/>
          </p:cNvSpPr>
          <p:nvPr/>
        </p:nvSpPr>
        <p:spPr bwMode="auto">
          <a:xfrm>
            <a:off x="4800600" y="5181600"/>
            <a:ext cx="533400" cy="762000"/>
          </a:xfrm>
          <a:prstGeom prst="line">
            <a:avLst/>
          </a:prstGeom>
          <a:noFill/>
          <a:ln w="63500">
            <a:solidFill>
              <a:srgbClr val="FF0000"/>
            </a:solidFill>
            <a:round/>
            <a:headEnd/>
            <a:tailEnd type="arrow" w="med" len="med"/>
          </a:ln>
          <a:effectLst/>
        </p:spPr>
        <p:txBody>
          <a:bodyPr>
            <a:spAutoFit/>
          </a:bodyPr>
          <a:lstStyle/>
          <a:p>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0" y="0"/>
            <a:ext cx="7772400" cy="990600"/>
          </a:xfrm>
        </p:spPr>
        <p:txBody>
          <a:bodyPr/>
          <a:lstStyle/>
          <a:p>
            <a:pPr algn="l"/>
            <a:r>
              <a:rPr lang="en-US" u="sng">
                <a:latin typeface="Arial" charset="0"/>
              </a:rPr>
              <a:t>mass increase</a:t>
            </a:r>
            <a:endParaRPr lang="en-US" u="sng"/>
          </a:p>
        </p:txBody>
      </p:sp>
      <p:grpSp>
        <p:nvGrpSpPr>
          <p:cNvPr id="172035" name="Group 3"/>
          <p:cNvGrpSpPr>
            <a:grpSpLocks/>
          </p:cNvGrpSpPr>
          <p:nvPr/>
        </p:nvGrpSpPr>
        <p:grpSpPr bwMode="auto">
          <a:xfrm>
            <a:off x="5410200" y="3276600"/>
            <a:ext cx="3581400" cy="3200400"/>
            <a:chOff x="-2688" y="624"/>
            <a:chExt cx="2256" cy="2016"/>
          </a:xfrm>
        </p:grpSpPr>
        <p:sp>
          <p:nvSpPr>
            <p:cNvPr id="172036" name="Oval 4"/>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172037" name="Oval 5"/>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172038" name="Line 6"/>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172039" name="Line 7"/>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172040" name="Oval 8"/>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172041" name="Line 9"/>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172042" name="Line 10"/>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172043" name="Line 11"/>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172044" name="Line 12"/>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172045" name="Line 13"/>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2046" name="Line 14"/>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2047" name="Line 15"/>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grpSp>
        <p:nvGrpSpPr>
          <p:cNvPr id="172048" name="Group 16"/>
          <p:cNvGrpSpPr>
            <a:grpSpLocks/>
          </p:cNvGrpSpPr>
          <p:nvPr/>
        </p:nvGrpSpPr>
        <p:grpSpPr bwMode="auto">
          <a:xfrm>
            <a:off x="6553200" y="6019800"/>
            <a:ext cx="1309688" cy="457200"/>
            <a:chOff x="960" y="1104"/>
            <a:chExt cx="825" cy="288"/>
          </a:xfrm>
        </p:grpSpPr>
        <p:sp>
          <p:nvSpPr>
            <p:cNvPr id="172049" name="Text Box 17"/>
            <p:cNvSpPr txBox="1">
              <a:spLocks noChangeArrowheads="1"/>
            </p:cNvSpPr>
            <p:nvPr/>
          </p:nvSpPr>
          <p:spPr bwMode="auto">
            <a:xfrm>
              <a:off x="960" y="1104"/>
              <a:ext cx="212" cy="288"/>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172050" name="Text Box 18"/>
            <p:cNvSpPr txBox="1">
              <a:spLocks noChangeArrowheads="1"/>
            </p:cNvSpPr>
            <p:nvPr/>
          </p:nvSpPr>
          <p:spPr bwMode="auto">
            <a:xfrm>
              <a:off x="1584" y="1104"/>
              <a:ext cx="201" cy="288"/>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grpSp>
      <p:sp>
        <p:nvSpPr>
          <p:cNvPr id="172070" name="Line 38"/>
          <p:cNvSpPr>
            <a:spLocks noChangeShapeType="1"/>
          </p:cNvSpPr>
          <p:nvPr/>
        </p:nvSpPr>
        <p:spPr bwMode="auto">
          <a:xfrm flipH="1">
            <a:off x="6553200" y="5029200"/>
            <a:ext cx="609600" cy="838200"/>
          </a:xfrm>
          <a:prstGeom prst="line">
            <a:avLst/>
          </a:prstGeom>
          <a:noFill/>
          <a:ln w="63500">
            <a:solidFill>
              <a:srgbClr val="FF0000"/>
            </a:solidFill>
            <a:round/>
            <a:headEnd/>
            <a:tailEnd type="arrow" w="med" len="med"/>
          </a:ln>
          <a:effectLst/>
        </p:spPr>
        <p:txBody>
          <a:bodyPr wrap="none" anchor="ctr">
            <a:spAutoFit/>
          </a:bodyPr>
          <a:lstStyle/>
          <a:p>
            <a:endParaRPr lang="en-US"/>
          </a:p>
        </p:txBody>
      </p:sp>
      <p:pic>
        <p:nvPicPr>
          <p:cNvPr id="172071" name="Picture 39" descr="j0315556"/>
          <p:cNvPicPr>
            <a:picLocks noChangeAspect="1" noChangeArrowheads="1"/>
          </p:cNvPicPr>
          <p:nvPr/>
        </p:nvPicPr>
        <p:blipFill>
          <a:blip r:embed="rId2"/>
          <a:srcRect/>
          <a:stretch>
            <a:fillRect/>
          </a:stretch>
        </p:blipFill>
        <p:spPr bwMode="auto">
          <a:xfrm>
            <a:off x="685800" y="1066800"/>
            <a:ext cx="3657600" cy="2609850"/>
          </a:xfrm>
          <a:prstGeom prst="rect">
            <a:avLst/>
          </a:prstGeom>
          <a:noFill/>
        </p:spPr>
      </p:pic>
      <p:sp>
        <p:nvSpPr>
          <p:cNvPr id="172073" name="Rectangle 41"/>
          <p:cNvSpPr>
            <a:spLocks noGrp="1" noChangeArrowheads="1"/>
          </p:cNvSpPr>
          <p:nvPr>
            <p:ph type="body" idx="1"/>
          </p:nvPr>
        </p:nvSpPr>
        <p:spPr>
          <a:xfrm>
            <a:off x="457200" y="4114800"/>
            <a:ext cx="3886200" cy="762000"/>
          </a:xfrm>
          <a:noFill/>
          <a:ln/>
        </p:spPr>
        <p:txBody>
          <a:bodyPr/>
          <a:lstStyle/>
          <a:p>
            <a:pPr>
              <a:buFontTx/>
              <a:buNone/>
            </a:pPr>
            <a:r>
              <a:rPr lang="en-US" sz="3600">
                <a:solidFill>
                  <a:srgbClr val="FF0000"/>
                </a:solidFill>
                <a:latin typeface="Arial" charset="0"/>
              </a:rPr>
              <a:t>M</a:t>
            </a:r>
            <a:r>
              <a:rPr lang="en-US" sz="3600" baseline="-25000">
                <a:solidFill>
                  <a:srgbClr val="FF0000"/>
                </a:solidFill>
                <a:latin typeface="Arial" charset="0"/>
              </a:rPr>
              <a:t>moving</a:t>
            </a:r>
            <a:r>
              <a:rPr lang="en-US" sz="3600">
                <a:solidFill>
                  <a:srgbClr val="FF0000"/>
                </a:solidFill>
                <a:latin typeface="Arial" charset="0"/>
              </a:rPr>
              <a:t> </a:t>
            </a:r>
            <a:r>
              <a:rPr lang="en-US" sz="3600">
                <a:solidFill>
                  <a:srgbClr val="FF0000"/>
                </a:solidFill>
              </a:rPr>
              <a:t>=  </a:t>
            </a:r>
            <a:r>
              <a:rPr lang="en-US" sz="3600">
                <a:solidFill>
                  <a:srgbClr val="FF0000"/>
                </a:solidFill>
                <a:latin typeface="Math1" pitchFamily="2" charset="2"/>
              </a:rPr>
              <a:t>g</a:t>
            </a:r>
            <a:r>
              <a:rPr lang="en-US" sz="3600" baseline="30000">
                <a:solidFill>
                  <a:srgbClr val="FF0000"/>
                </a:solidFill>
                <a:latin typeface="Arial" charset="0"/>
              </a:rPr>
              <a:t> </a:t>
            </a:r>
            <a:r>
              <a:rPr lang="en-US" sz="3600">
                <a:solidFill>
                  <a:srgbClr val="FF0000"/>
                </a:solidFill>
                <a:latin typeface="Arial" charset="0"/>
              </a:rPr>
              <a:t>M</a:t>
            </a:r>
            <a:r>
              <a:rPr lang="en-US" sz="3600" baseline="-25000">
                <a:solidFill>
                  <a:srgbClr val="FF0000"/>
                </a:solidFill>
                <a:latin typeface="Arial" charset="0"/>
              </a:rPr>
              <a:t>rest</a:t>
            </a:r>
            <a:r>
              <a:rPr lang="en-US" sz="3600" baseline="-25000">
                <a:latin typeface="Arial" charset="0"/>
              </a:rPr>
              <a:t>  </a:t>
            </a:r>
          </a:p>
        </p:txBody>
      </p:sp>
      <p:sp>
        <p:nvSpPr>
          <p:cNvPr id="172074" name="Line 42"/>
          <p:cNvSpPr>
            <a:spLocks noChangeShapeType="1"/>
          </p:cNvSpPr>
          <p:nvPr/>
        </p:nvSpPr>
        <p:spPr bwMode="auto">
          <a:xfrm>
            <a:off x="3657600" y="4876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2075" name="Line 43"/>
          <p:cNvSpPr>
            <a:spLocks noChangeShapeType="1"/>
          </p:cNvSpPr>
          <p:nvPr/>
        </p:nvSpPr>
        <p:spPr bwMode="auto">
          <a:xfrm>
            <a:off x="2514600" y="4876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2076" name="Line 44"/>
          <p:cNvSpPr>
            <a:spLocks noChangeShapeType="1"/>
          </p:cNvSpPr>
          <p:nvPr/>
        </p:nvSpPr>
        <p:spPr bwMode="auto">
          <a:xfrm>
            <a:off x="777875" y="4837113"/>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2077" name="Text Box 45"/>
          <p:cNvSpPr txBox="1">
            <a:spLocks noChangeArrowheads="1"/>
          </p:cNvSpPr>
          <p:nvPr/>
        </p:nvSpPr>
        <p:spPr bwMode="auto">
          <a:xfrm>
            <a:off x="3336925" y="5602288"/>
            <a:ext cx="693738" cy="457200"/>
          </a:xfrm>
          <a:prstGeom prst="rect">
            <a:avLst/>
          </a:prstGeom>
          <a:noFill/>
          <a:ln w="63500">
            <a:noFill/>
            <a:miter lim="800000"/>
            <a:headEnd/>
            <a:tailEnd/>
          </a:ln>
          <a:effectLst/>
        </p:spPr>
        <p:txBody>
          <a:bodyPr wrap="none">
            <a:spAutoFit/>
          </a:bodyPr>
          <a:lstStyle/>
          <a:p>
            <a:pPr algn="l"/>
            <a:r>
              <a:rPr lang="en-US"/>
              <a:t>10g</a:t>
            </a:r>
          </a:p>
        </p:txBody>
      </p:sp>
      <p:sp>
        <p:nvSpPr>
          <p:cNvPr id="172078" name="Text Box 46"/>
          <p:cNvSpPr txBox="1">
            <a:spLocks noChangeArrowheads="1"/>
          </p:cNvSpPr>
          <p:nvPr/>
        </p:nvSpPr>
        <p:spPr bwMode="auto">
          <a:xfrm>
            <a:off x="2362200" y="5562600"/>
            <a:ext cx="354013" cy="457200"/>
          </a:xfrm>
          <a:prstGeom prst="rect">
            <a:avLst/>
          </a:prstGeom>
          <a:noFill/>
          <a:ln w="63500">
            <a:noFill/>
            <a:miter lim="800000"/>
            <a:headEnd/>
            <a:tailEnd/>
          </a:ln>
          <a:effectLst/>
        </p:spPr>
        <p:txBody>
          <a:bodyPr wrap="none">
            <a:spAutoFit/>
          </a:bodyPr>
          <a:lstStyle/>
          <a:p>
            <a:pPr algn="l"/>
            <a:r>
              <a:rPr lang="en-US"/>
              <a:t>1</a:t>
            </a:r>
          </a:p>
        </p:txBody>
      </p:sp>
      <p:sp>
        <p:nvSpPr>
          <p:cNvPr id="172079" name="Text Box 47"/>
          <p:cNvSpPr txBox="1">
            <a:spLocks noChangeArrowheads="1"/>
          </p:cNvSpPr>
          <p:nvPr/>
        </p:nvSpPr>
        <p:spPr bwMode="auto">
          <a:xfrm>
            <a:off x="457200" y="5562600"/>
            <a:ext cx="693738" cy="457200"/>
          </a:xfrm>
          <a:prstGeom prst="rect">
            <a:avLst/>
          </a:prstGeom>
          <a:noFill/>
          <a:ln w="63500">
            <a:noFill/>
            <a:miter lim="800000"/>
            <a:headEnd/>
            <a:tailEnd/>
          </a:ln>
          <a:effectLst/>
        </p:spPr>
        <p:txBody>
          <a:bodyPr wrap="none">
            <a:spAutoFit/>
          </a:bodyPr>
          <a:lstStyle/>
          <a:p>
            <a:pPr algn="l"/>
            <a:r>
              <a:rPr lang="en-US"/>
              <a:t>10g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72070"/>
                                        </p:tgtEl>
                                        <p:attrNameLst>
                                          <p:attrName>style.visibility</p:attrName>
                                        </p:attrNameLst>
                                      </p:cBhvr>
                                      <p:to>
                                        <p:strVal val="visible"/>
                                      </p:to>
                                    </p:set>
                                  </p:childTnLst>
                                  <p:subTnLst>
                                    <p:set>
                                      <p:cBhvr override="childStyle">
                                        <p:cTn dur="1" fill="hold" display="0" masterRel="nextClick" afterEffect="1"/>
                                        <p:tgtEl>
                                          <p:spTgt spid="172070"/>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70"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0" y="0"/>
            <a:ext cx="7772400" cy="990600"/>
          </a:xfrm>
        </p:spPr>
        <p:txBody>
          <a:bodyPr/>
          <a:lstStyle/>
          <a:p>
            <a:pPr algn="l"/>
            <a:r>
              <a:rPr lang="en-US" u="sng">
                <a:latin typeface="Arial" charset="0"/>
              </a:rPr>
              <a:t>mass increase</a:t>
            </a:r>
            <a:endParaRPr lang="en-US" u="sng"/>
          </a:p>
        </p:txBody>
      </p:sp>
      <p:grpSp>
        <p:nvGrpSpPr>
          <p:cNvPr id="154630" name="Group 6"/>
          <p:cNvGrpSpPr>
            <a:grpSpLocks/>
          </p:cNvGrpSpPr>
          <p:nvPr/>
        </p:nvGrpSpPr>
        <p:grpSpPr bwMode="auto">
          <a:xfrm>
            <a:off x="5410200" y="3276600"/>
            <a:ext cx="3581400" cy="3200400"/>
            <a:chOff x="-2688" y="624"/>
            <a:chExt cx="2256" cy="2016"/>
          </a:xfrm>
        </p:grpSpPr>
        <p:sp>
          <p:nvSpPr>
            <p:cNvPr id="154631" name="Oval 7"/>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154632" name="Oval 8"/>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154633" name="Line 9"/>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154634" name="Line 10"/>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154635" name="Oval 11"/>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154636" name="Line 12"/>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154637" name="Line 13"/>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154638" name="Line 14"/>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154639" name="Line 15"/>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154640" name="Line 16"/>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54641" name="Line 17"/>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54642" name="Line 18"/>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grpSp>
        <p:nvGrpSpPr>
          <p:cNvPr id="154670" name="Group 46"/>
          <p:cNvGrpSpPr>
            <a:grpSpLocks/>
          </p:cNvGrpSpPr>
          <p:nvPr/>
        </p:nvGrpSpPr>
        <p:grpSpPr bwMode="auto">
          <a:xfrm>
            <a:off x="6553200" y="6019800"/>
            <a:ext cx="1309688" cy="457200"/>
            <a:chOff x="960" y="1104"/>
            <a:chExt cx="825" cy="288"/>
          </a:xfrm>
        </p:grpSpPr>
        <p:sp>
          <p:nvSpPr>
            <p:cNvPr id="154671" name="Text Box 47"/>
            <p:cNvSpPr txBox="1">
              <a:spLocks noChangeArrowheads="1"/>
            </p:cNvSpPr>
            <p:nvPr/>
          </p:nvSpPr>
          <p:spPr bwMode="auto">
            <a:xfrm>
              <a:off x="960" y="1104"/>
              <a:ext cx="212" cy="288"/>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154672" name="Text Box 48"/>
            <p:cNvSpPr txBox="1">
              <a:spLocks noChangeArrowheads="1"/>
            </p:cNvSpPr>
            <p:nvPr/>
          </p:nvSpPr>
          <p:spPr bwMode="auto">
            <a:xfrm>
              <a:off x="1584" y="1104"/>
              <a:ext cx="201" cy="288"/>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grpSp>
      <p:grpSp>
        <p:nvGrpSpPr>
          <p:cNvPr id="154662" name="Group 38"/>
          <p:cNvGrpSpPr>
            <a:grpSpLocks/>
          </p:cNvGrpSpPr>
          <p:nvPr/>
        </p:nvGrpSpPr>
        <p:grpSpPr bwMode="auto">
          <a:xfrm>
            <a:off x="762000" y="1066800"/>
            <a:ext cx="2057400" cy="1503363"/>
            <a:chOff x="816" y="541"/>
            <a:chExt cx="2019" cy="1318"/>
          </a:xfrm>
        </p:grpSpPr>
        <p:sp>
          <p:nvSpPr>
            <p:cNvPr id="154649" name="Freeform 25"/>
            <p:cNvSpPr>
              <a:spLocks/>
            </p:cNvSpPr>
            <p:nvPr/>
          </p:nvSpPr>
          <p:spPr bwMode="auto">
            <a:xfrm>
              <a:off x="994" y="598"/>
              <a:ext cx="1777" cy="1178"/>
            </a:xfrm>
            <a:custGeom>
              <a:avLst/>
              <a:gdLst/>
              <a:ahLst/>
              <a:cxnLst>
                <a:cxn ang="0">
                  <a:pos x="33" y="933"/>
                </a:cxn>
                <a:cxn ang="0">
                  <a:pos x="294" y="719"/>
                </a:cxn>
                <a:cxn ang="0">
                  <a:pos x="204" y="284"/>
                </a:cxn>
                <a:cxn ang="0">
                  <a:pos x="526" y="152"/>
                </a:cxn>
                <a:cxn ang="0">
                  <a:pos x="1366" y="338"/>
                </a:cxn>
                <a:cxn ang="0">
                  <a:pos x="1551" y="187"/>
                </a:cxn>
                <a:cxn ang="0">
                  <a:pos x="1742" y="227"/>
                </a:cxn>
                <a:cxn ang="0">
                  <a:pos x="1926" y="361"/>
                </a:cxn>
                <a:cxn ang="0">
                  <a:pos x="2397" y="0"/>
                </a:cxn>
                <a:cxn ang="0">
                  <a:pos x="2501" y="450"/>
                </a:cxn>
                <a:cxn ang="0">
                  <a:pos x="2965" y="394"/>
                </a:cxn>
                <a:cxn ang="0">
                  <a:pos x="2930" y="829"/>
                </a:cxn>
                <a:cxn ang="0">
                  <a:pos x="3553" y="857"/>
                </a:cxn>
                <a:cxn ang="0">
                  <a:pos x="3212" y="1162"/>
                </a:cxn>
                <a:cxn ang="0">
                  <a:pos x="3212" y="1368"/>
                </a:cxn>
                <a:cxn ang="0">
                  <a:pos x="2952" y="1478"/>
                </a:cxn>
                <a:cxn ang="0">
                  <a:pos x="3293" y="1879"/>
                </a:cxn>
                <a:cxn ang="0">
                  <a:pos x="2854" y="1899"/>
                </a:cxn>
                <a:cxn ang="0">
                  <a:pos x="3102" y="2356"/>
                </a:cxn>
                <a:cxn ang="0">
                  <a:pos x="1974" y="2010"/>
                </a:cxn>
                <a:cxn ang="0">
                  <a:pos x="1802" y="2105"/>
                </a:cxn>
                <a:cxn ang="0">
                  <a:pos x="1310" y="1879"/>
                </a:cxn>
                <a:cxn ang="0">
                  <a:pos x="915" y="2203"/>
                </a:cxn>
                <a:cxn ang="0">
                  <a:pos x="811" y="1934"/>
                </a:cxn>
                <a:cxn ang="0">
                  <a:pos x="149" y="2257"/>
                </a:cxn>
                <a:cxn ang="0">
                  <a:pos x="0" y="2023"/>
                </a:cxn>
                <a:cxn ang="0">
                  <a:pos x="226" y="1652"/>
                </a:cxn>
                <a:cxn ang="0">
                  <a:pos x="238" y="1250"/>
                </a:cxn>
                <a:cxn ang="0">
                  <a:pos x="33" y="933"/>
                </a:cxn>
                <a:cxn ang="0">
                  <a:pos x="33" y="933"/>
                </a:cxn>
              </a:cxnLst>
              <a:rect l="0" t="0" r="r" b="b"/>
              <a:pathLst>
                <a:path w="3553" h="2356">
                  <a:moveTo>
                    <a:pt x="33" y="933"/>
                  </a:moveTo>
                  <a:lnTo>
                    <a:pt x="294" y="719"/>
                  </a:lnTo>
                  <a:lnTo>
                    <a:pt x="204" y="284"/>
                  </a:lnTo>
                  <a:lnTo>
                    <a:pt x="526" y="152"/>
                  </a:lnTo>
                  <a:lnTo>
                    <a:pt x="1366" y="338"/>
                  </a:lnTo>
                  <a:lnTo>
                    <a:pt x="1551" y="187"/>
                  </a:lnTo>
                  <a:lnTo>
                    <a:pt x="1742" y="227"/>
                  </a:lnTo>
                  <a:lnTo>
                    <a:pt x="1926" y="361"/>
                  </a:lnTo>
                  <a:lnTo>
                    <a:pt x="2397" y="0"/>
                  </a:lnTo>
                  <a:lnTo>
                    <a:pt x="2501" y="450"/>
                  </a:lnTo>
                  <a:lnTo>
                    <a:pt x="2965" y="394"/>
                  </a:lnTo>
                  <a:lnTo>
                    <a:pt x="2930" y="829"/>
                  </a:lnTo>
                  <a:lnTo>
                    <a:pt x="3553" y="857"/>
                  </a:lnTo>
                  <a:lnTo>
                    <a:pt x="3212" y="1162"/>
                  </a:lnTo>
                  <a:lnTo>
                    <a:pt x="3212" y="1368"/>
                  </a:lnTo>
                  <a:lnTo>
                    <a:pt x="2952" y="1478"/>
                  </a:lnTo>
                  <a:lnTo>
                    <a:pt x="3293" y="1879"/>
                  </a:lnTo>
                  <a:lnTo>
                    <a:pt x="2854" y="1899"/>
                  </a:lnTo>
                  <a:lnTo>
                    <a:pt x="3102" y="2356"/>
                  </a:lnTo>
                  <a:lnTo>
                    <a:pt x="1974" y="2010"/>
                  </a:lnTo>
                  <a:lnTo>
                    <a:pt x="1802" y="2105"/>
                  </a:lnTo>
                  <a:lnTo>
                    <a:pt x="1310" y="1879"/>
                  </a:lnTo>
                  <a:lnTo>
                    <a:pt x="915" y="2203"/>
                  </a:lnTo>
                  <a:lnTo>
                    <a:pt x="811" y="1934"/>
                  </a:lnTo>
                  <a:lnTo>
                    <a:pt x="149" y="2257"/>
                  </a:lnTo>
                  <a:lnTo>
                    <a:pt x="0" y="2023"/>
                  </a:lnTo>
                  <a:lnTo>
                    <a:pt x="226" y="1652"/>
                  </a:lnTo>
                  <a:lnTo>
                    <a:pt x="238" y="1250"/>
                  </a:lnTo>
                  <a:lnTo>
                    <a:pt x="33" y="933"/>
                  </a:lnTo>
                  <a:close/>
                </a:path>
              </a:pathLst>
            </a:custGeom>
            <a:solidFill>
              <a:srgbClr val="FF0000"/>
            </a:solidFill>
            <a:ln w="9525">
              <a:noFill/>
              <a:round/>
              <a:headEnd/>
              <a:tailEnd/>
            </a:ln>
          </p:spPr>
          <p:txBody>
            <a:bodyPr/>
            <a:lstStyle/>
            <a:p>
              <a:endParaRPr lang="en-US"/>
            </a:p>
          </p:txBody>
        </p:sp>
        <p:sp>
          <p:nvSpPr>
            <p:cNvPr id="154650" name="Freeform 26"/>
            <p:cNvSpPr>
              <a:spLocks/>
            </p:cNvSpPr>
            <p:nvPr/>
          </p:nvSpPr>
          <p:spPr bwMode="auto">
            <a:xfrm>
              <a:off x="913" y="941"/>
              <a:ext cx="435" cy="592"/>
            </a:xfrm>
            <a:custGeom>
              <a:avLst/>
              <a:gdLst/>
              <a:ahLst/>
              <a:cxnLst>
                <a:cxn ang="0">
                  <a:pos x="253" y="1186"/>
                </a:cxn>
                <a:cxn ang="0">
                  <a:pos x="331" y="654"/>
                </a:cxn>
                <a:cxn ang="0">
                  <a:pos x="0" y="269"/>
                </a:cxn>
                <a:cxn ang="0">
                  <a:pos x="455" y="0"/>
                </a:cxn>
                <a:cxn ang="0">
                  <a:pos x="580" y="190"/>
                </a:cxn>
                <a:cxn ang="0">
                  <a:pos x="268" y="253"/>
                </a:cxn>
                <a:cxn ang="0">
                  <a:pos x="845" y="427"/>
                </a:cxn>
                <a:cxn ang="0">
                  <a:pos x="433" y="611"/>
                </a:cxn>
                <a:cxn ang="0">
                  <a:pos x="868" y="669"/>
                </a:cxn>
                <a:cxn ang="0">
                  <a:pos x="253" y="1186"/>
                </a:cxn>
                <a:cxn ang="0">
                  <a:pos x="253" y="1186"/>
                </a:cxn>
              </a:cxnLst>
              <a:rect l="0" t="0" r="r" b="b"/>
              <a:pathLst>
                <a:path w="868" h="1186">
                  <a:moveTo>
                    <a:pt x="253" y="1186"/>
                  </a:moveTo>
                  <a:lnTo>
                    <a:pt x="331" y="654"/>
                  </a:lnTo>
                  <a:lnTo>
                    <a:pt x="0" y="269"/>
                  </a:lnTo>
                  <a:lnTo>
                    <a:pt x="455" y="0"/>
                  </a:lnTo>
                  <a:lnTo>
                    <a:pt x="580" y="190"/>
                  </a:lnTo>
                  <a:lnTo>
                    <a:pt x="268" y="253"/>
                  </a:lnTo>
                  <a:lnTo>
                    <a:pt x="845" y="427"/>
                  </a:lnTo>
                  <a:lnTo>
                    <a:pt x="433" y="611"/>
                  </a:lnTo>
                  <a:lnTo>
                    <a:pt x="868" y="669"/>
                  </a:lnTo>
                  <a:lnTo>
                    <a:pt x="253" y="1186"/>
                  </a:lnTo>
                  <a:close/>
                </a:path>
              </a:pathLst>
            </a:custGeom>
            <a:solidFill>
              <a:srgbClr val="000000"/>
            </a:solidFill>
            <a:ln w="9525">
              <a:noFill/>
              <a:round/>
              <a:headEnd/>
              <a:tailEnd/>
            </a:ln>
          </p:spPr>
          <p:txBody>
            <a:bodyPr/>
            <a:lstStyle/>
            <a:p>
              <a:endParaRPr lang="en-US"/>
            </a:p>
          </p:txBody>
        </p:sp>
        <p:sp>
          <p:nvSpPr>
            <p:cNvPr id="154651" name="Freeform 27"/>
            <p:cNvSpPr>
              <a:spLocks/>
            </p:cNvSpPr>
            <p:nvPr/>
          </p:nvSpPr>
          <p:spPr bwMode="auto">
            <a:xfrm>
              <a:off x="901" y="576"/>
              <a:ext cx="272" cy="358"/>
            </a:xfrm>
            <a:custGeom>
              <a:avLst/>
              <a:gdLst/>
              <a:ahLst/>
              <a:cxnLst>
                <a:cxn ang="0">
                  <a:pos x="0" y="0"/>
                </a:cxn>
                <a:cxn ang="0">
                  <a:pos x="479" y="716"/>
                </a:cxn>
                <a:cxn ang="0">
                  <a:pos x="544" y="277"/>
                </a:cxn>
                <a:cxn ang="0">
                  <a:pos x="0" y="0"/>
                </a:cxn>
                <a:cxn ang="0">
                  <a:pos x="0" y="0"/>
                </a:cxn>
              </a:cxnLst>
              <a:rect l="0" t="0" r="r" b="b"/>
              <a:pathLst>
                <a:path w="544" h="716">
                  <a:moveTo>
                    <a:pt x="0" y="0"/>
                  </a:moveTo>
                  <a:lnTo>
                    <a:pt x="479" y="716"/>
                  </a:lnTo>
                  <a:lnTo>
                    <a:pt x="544" y="277"/>
                  </a:lnTo>
                  <a:lnTo>
                    <a:pt x="0" y="0"/>
                  </a:lnTo>
                  <a:close/>
                </a:path>
              </a:pathLst>
            </a:custGeom>
            <a:solidFill>
              <a:srgbClr val="000000"/>
            </a:solidFill>
            <a:ln w="9525">
              <a:noFill/>
              <a:round/>
              <a:headEnd/>
              <a:tailEnd/>
            </a:ln>
          </p:spPr>
          <p:txBody>
            <a:bodyPr/>
            <a:lstStyle/>
            <a:p>
              <a:endParaRPr lang="en-US"/>
            </a:p>
          </p:txBody>
        </p:sp>
        <p:sp>
          <p:nvSpPr>
            <p:cNvPr id="154652" name="Freeform 28"/>
            <p:cNvSpPr>
              <a:spLocks/>
            </p:cNvSpPr>
            <p:nvPr/>
          </p:nvSpPr>
          <p:spPr bwMode="auto">
            <a:xfrm>
              <a:off x="1173" y="586"/>
              <a:ext cx="509" cy="258"/>
            </a:xfrm>
            <a:custGeom>
              <a:avLst/>
              <a:gdLst/>
              <a:ahLst/>
              <a:cxnLst>
                <a:cxn ang="0">
                  <a:pos x="40" y="0"/>
                </a:cxn>
                <a:cxn ang="0">
                  <a:pos x="0" y="254"/>
                </a:cxn>
                <a:cxn ang="0">
                  <a:pos x="532" y="517"/>
                </a:cxn>
                <a:cxn ang="0">
                  <a:pos x="585" y="277"/>
                </a:cxn>
                <a:cxn ang="0">
                  <a:pos x="964" y="495"/>
                </a:cxn>
                <a:cxn ang="0">
                  <a:pos x="1018" y="365"/>
                </a:cxn>
                <a:cxn ang="0">
                  <a:pos x="40" y="0"/>
                </a:cxn>
                <a:cxn ang="0">
                  <a:pos x="40" y="0"/>
                </a:cxn>
              </a:cxnLst>
              <a:rect l="0" t="0" r="r" b="b"/>
              <a:pathLst>
                <a:path w="1018" h="517">
                  <a:moveTo>
                    <a:pt x="40" y="0"/>
                  </a:moveTo>
                  <a:lnTo>
                    <a:pt x="0" y="254"/>
                  </a:lnTo>
                  <a:lnTo>
                    <a:pt x="532" y="517"/>
                  </a:lnTo>
                  <a:lnTo>
                    <a:pt x="585" y="277"/>
                  </a:lnTo>
                  <a:lnTo>
                    <a:pt x="964" y="495"/>
                  </a:lnTo>
                  <a:lnTo>
                    <a:pt x="1018" y="365"/>
                  </a:lnTo>
                  <a:lnTo>
                    <a:pt x="40" y="0"/>
                  </a:lnTo>
                  <a:close/>
                </a:path>
              </a:pathLst>
            </a:custGeom>
            <a:solidFill>
              <a:srgbClr val="000000"/>
            </a:solidFill>
            <a:ln w="9525">
              <a:noFill/>
              <a:round/>
              <a:headEnd/>
              <a:tailEnd/>
            </a:ln>
          </p:spPr>
          <p:txBody>
            <a:bodyPr/>
            <a:lstStyle/>
            <a:p>
              <a:endParaRPr lang="en-US"/>
            </a:p>
          </p:txBody>
        </p:sp>
        <p:sp>
          <p:nvSpPr>
            <p:cNvPr id="154653" name="Freeform 29"/>
            <p:cNvSpPr>
              <a:spLocks/>
            </p:cNvSpPr>
            <p:nvPr/>
          </p:nvSpPr>
          <p:spPr bwMode="auto">
            <a:xfrm>
              <a:off x="1686" y="541"/>
              <a:ext cx="181" cy="223"/>
            </a:xfrm>
            <a:custGeom>
              <a:avLst/>
              <a:gdLst/>
              <a:ahLst/>
              <a:cxnLst>
                <a:cxn ang="0">
                  <a:pos x="0" y="445"/>
                </a:cxn>
                <a:cxn ang="0">
                  <a:pos x="184" y="0"/>
                </a:cxn>
                <a:cxn ang="0">
                  <a:pos x="363" y="339"/>
                </a:cxn>
                <a:cxn ang="0">
                  <a:pos x="0" y="445"/>
                </a:cxn>
                <a:cxn ang="0">
                  <a:pos x="0" y="445"/>
                </a:cxn>
              </a:cxnLst>
              <a:rect l="0" t="0" r="r" b="b"/>
              <a:pathLst>
                <a:path w="363" h="445">
                  <a:moveTo>
                    <a:pt x="0" y="445"/>
                  </a:moveTo>
                  <a:lnTo>
                    <a:pt x="184" y="0"/>
                  </a:lnTo>
                  <a:lnTo>
                    <a:pt x="363" y="339"/>
                  </a:lnTo>
                  <a:lnTo>
                    <a:pt x="0" y="445"/>
                  </a:lnTo>
                  <a:close/>
                </a:path>
              </a:pathLst>
            </a:custGeom>
            <a:solidFill>
              <a:srgbClr val="000000"/>
            </a:solidFill>
            <a:ln w="9525">
              <a:noFill/>
              <a:round/>
              <a:headEnd/>
              <a:tailEnd/>
            </a:ln>
          </p:spPr>
          <p:txBody>
            <a:bodyPr/>
            <a:lstStyle/>
            <a:p>
              <a:endParaRPr lang="en-US"/>
            </a:p>
          </p:txBody>
        </p:sp>
        <p:sp>
          <p:nvSpPr>
            <p:cNvPr id="154654" name="Freeform 30"/>
            <p:cNvSpPr>
              <a:spLocks/>
            </p:cNvSpPr>
            <p:nvPr/>
          </p:nvSpPr>
          <p:spPr bwMode="auto">
            <a:xfrm>
              <a:off x="1868" y="543"/>
              <a:ext cx="551" cy="365"/>
            </a:xfrm>
            <a:custGeom>
              <a:avLst/>
              <a:gdLst/>
              <a:ahLst/>
              <a:cxnLst>
                <a:cxn ang="0">
                  <a:pos x="0" y="336"/>
                </a:cxn>
                <a:cxn ang="0">
                  <a:pos x="158" y="628"/>
                </a:cxn>
                <a:cxn ang="0">
                  <a:pos x="631" y="171"/>
                </a:cxn>
                <a:cxn ang="0">
                  <a:pos x="603" y="731"/>
                </a:cxn>
                <a:cxn ang="0">
                  <a:pos x="1101" y="515"/>
                </a:cxn>
                <a:cxn ang="0">
                  <a:pos x="1060" y="362"/>
                </a:cxn>
                <a:cxn ang="0">
                  <a:pos x="813" y="475"/>
                </a:cxn>
                <a:cxn ang="0">
                  <a:pos x="739" y="0"/>
                </a:cxn>
                <a:cxn ang="0">
                  <a:pos x="228" y="425"/>
                </a:cxn>
                <a:cxn ang="0">
                  <a:pos x="0" y="336"/>
                </a:cxn>
                <a:cxn ang="0">
                  <a:pos x="0" y="336"/>
                </a:cxn>
              </a:cxnLst>
              <a:rect l="0" t="0" r="r" b="b"/>
              <a:pathLst>
                <a:path w="1101" h="731">
                  <a:moveTo>
                    <a:pt x="0" y="336"/>
                  </a:moveTo>
                  <a:lnTo>
                    <a:pt x="158" y="628"/>
                  </a:lnTo>
                  <a:lnTo>
                    <a:pt x="631" y="171"/>
                  </a:lnTo>
                  <a:lnTo>
                    <a:pt x="603" y="731"/>
                  </a:lnTo>
                  <a:lnTo>
                    <a:pt x="1101" y="515"/>
                  </a:lnTo>
                  <a:lnTo>
                    <a:pt x="1060" y="362"/>
                  </a:lnTo>
                  <a:lnTo>
                    <a:pt x="813" y="475"/>
                  </a:lnTo>
                  <a:lnTo>
                    <a:pt x="739" y="0"/>
                  </a:lnTo>
                  <a:lnTo>
                    <a:pt x="228" y="425"/>
                  </a:lnTo>
                  <a:lnTo>
                    <a:pt x="0" y="336"/>
                  </a:lnTo>
                  <a:close/>
                </a:path>
              </a:pathLst>
            </a:custGeom>
            <a:solidFill>
              <a:srgbClr val="000000"/>
            </a:solidFill>
            <a:ln w="9525">
              <a:noFill/>
              <a:round/>
              <a:headEnd/>
              <a:tailEnd/>
            </a:ln>
          </p:spPr>
          <p:txBody>
            <a:bodyPr/>
            <a:lstStyle/>
            <a:p>
              <a:endParaRPr lang="en-US"/>
            </a:p>
          </p:txBody>
        </p:sp>
        <p:sp>
          <p:nvSpPr>
            <p:cNvPr id="154655" name="Freeform 31"/>
            <p:cNvSpPr>
              <a:spLocks/>
            </p:cNvSpPr>
            <p:nvPr/>
          </p:nvSpPr>
          <p:spPr bwMode="auto">
            <a:xfrm>
              <a:off x="2421" y="687"/>
              <a:ext cx="270" cy="272"/>
            </a:xfrm>
            <a:custGeom>
              <a:avLst/>
              <a:gdLst/>
              <a:ahLst/>
              <a:cxnLst>
                <a:cxn ang="0">
                  <a:pos x="0" y="230"/>
                </a:cxn>
                <a:cxn ang="0">
                  <a:pos x="541" y="0"/>
                </a:cxn>
                <a:cxn ang="0">
                  <a:pos x="84" y="545"/>
                </a:cxn>
                <a:cxn ang="0">
                  <a:pos x="0" y="230"/>
                </a:cxn>
                <a:cxn ang="0">
                  <a:pos x="0" y="230"/>
                </a:cxn>
              </a:cxnLst>
              <a:rect l="0" t="0" r="r" b="b"/>
              <a:pathLst>
                <a:path w="541" h="545">
                  <a:moveTo>
                    <a:pt x="0" y="230"/>
                  </a:moveTo>
                  <a:lnTo>
                    <a:pt x="541" y="0"/>
                  </a:lnTo>
                  <a:lnTo>
                    <a:pt x="84" y="545"/>
                  </a:lnTo>
                  <a:lnTo>
                    <a:pt x="0" y="230"/>
                  </a:lnTo>
                  <a:close/>
                </a:path>
              </a:pathLst>
            </a:custGeom>
            <a:solidFill>
              <a:srgbClr val="000000"/>
            </a:solidFill>
            <a:ln w="9525">
              <a:noFill/>
              <a:round/>
              <a:headEnd/>
              <a:tailEnd/>
            </a:ln>
          </p:spPr>
          <p:txBody>
            <a:bodyPr/>
            <a:lstStyle/>
            <a:p>
              <a:endParaRPr lang="en-US"/>
            </a:p>
          </p:txBody>
        </p:sp>
        <p:sp>
          <p:nvSpPr>
            <p:cNvPr id="154656" name="Freeform 32"/>
            <p:cNvSpPr>
              <a:spLocks/>
            </p:cNvSpPr>
            <p:nvPr/>
          </p:nvSpPr>
          <p:spPr bwMode="auto">
            <a:xfrm>
              <a:off x="2393" y="959"/>
              <a:ext cx="399" cy="261"/>
            </a:xfrm>
            <a:custGeom>
              <a:avLst/>
              <a:gdLst/>
              <a:ahLst/>
              <a:cxnLst>
                <a:cxn ang="0">
                  <a:pos x="143" y="0"/>
                </a:cxn>
                <a:cxn ang="0">
                  <a:pos x="0" y="177"/>
                </a:cxn>
                <a:cxn ang="0">
                  <a:pos x="699" y="152"/>
                </a:cxn>
                <a:cxn ang="0">
                  <a:pos x="158" y="433"/>
                </a:cxn>
                <a:cxn ang="0">
                  <a:pos x="407" y="521"/>
                </a:cxn>
                <a:cxn ang="0">
                  <a:pos x="798" y="149"/>
                </a:cxn>
                <a:cxn ang="0">
                  <a:pos x="143" y="0"/>
                </a:cxn>
                <a:cxn ang="0">
                  <a:pos x="143" y="0"/>
                </a:cxn>
              </a:cxnLst>
              <a:rect l="0" t="0" r="r" b="b"/>
              <a:pathLst>
                <a:path w="798" h="521">
                  <a:moveTo>
                    <a:pt x="143" y="0"/>
                  </a:moveTo>
                  <a:lnTo>
                    <a:pt x="0" y="177"/>
                  </a:lnTo>
                  <a:lnTo>
                    <a:pt x="699" y="152"/>
                  </a:lnTo>
                  <a:lnTo>
                    <a:pt x="158" y="433"/>
                  </a:lnTo>
                  <a:lnTo>
                    <a:pt x="407" y="521"/>
                  </a:lnTo>
                  <a:lnTo>
                    <a:pt x="798" y="149"/>
                  </a:lnTo>
                  <a:lnTo>
                    <a:pt x="143" y="0"/>
                  </a:lnTo>
                  <a:close/>
                </a:path>
              </a:pathLst>
            </a:custGeom>
            <a:solidFill>
              <a:srgbClr val="000000"/>
            </a:solidFill>
            <a:ln w="9525">
              <a:noFill/>
              <a:round/>
              <a:headEnd/>
              <a:tailEnd/>
            </a:ln>
          </p:spPr>
          <p:txBody>
            <a:bodyPr/>
            <a:lstStyle/>
            <a:p>
              <a:endParaRPr lang="en-US"/>
            </a:p>
          </p:txBody>
        </p:sp>
        <p:sp>
          <p:nvSpPr>
            <p:cNvPr id="154657" name="Freeform 33"/>
            <p:cNvSpPr>
              <a:spLocks/>
            </p:cNvSpPr>
            <p:nvPr/>
          </p:nvSpPr>
          <p:spPr bwMode="auto">
            <a:xfrm>
              <a:off x="2474" y="1221"/>
              <a:ext cx="361" cy="117"/>
            </a:xfrm>
            <a:custGeom>
              <a:avLst/>
              <a:gdLst/>
              <a:ahLst/>
              <a:cxnLst>
                <a:cxn ang="0">
                  <a:pos x="248" y="0"/>
                </a:cxn>
                <a:cxn ang="0">
                  <a:pos x="0" y="236"/>
                </a:cxn>
                <a:cxn ang="0">
                  <a:pos x="721" y="175"/>
                </a:cxn>
                <a:cxn ang="0">
                  <a:pos x="248" y="0"/>
                </a:cxn>
                <a:cxn ang="0">
                  <a:pos x="248" y="0"/>
                </a:cxn>
              </a:cxnLst>
              <a:rect l="0" t="0" r="r" b="b"/>
              <a:pathLst>
                <a:path w="721" h="236">
                  <a:moveTo>
                    <a:pt x="248" y="0"/>
                  </a:moveTo>
                  <a:lnTo>
                    <a:pt x="0" y="236"/>
                  </a:lnTo>
                  <a:lnTo>
                    <a:pt x="721" y="175"/>
                  </a:lnTo>
                  <a:lnTo>
                    <a:pt x="248" y="0"/>
                  </a:lnTo>
                  <a:close/>
                </a:path>
              </a:pathLst>
            </a:custGeom>
            <a:solidFill>
              <a:srgbClr val="000000"/>
            </a:solidFill>
            <a:ln w="9525">
              <a:noFill/>
              <a:round/>
              <a:headEnd/>
              <a:tailEnd/>
            </a:ln>
          </p:spPr>
          <p:txBody>
            <a:bodyPr/>
            <a:lstStyle/>
            <a:p>
              <a:endParaRPr lang="en-US"/>
            </a:p>
          </p:txBody>
        </p:sp>
        <p:sp>
          <p:nvSpPr>
            <p:cNvPr id="154658" name="Freeform 34"/>
            <p:cNvSpPr>
              <a:spLocks/>
            </p:cNvSpPr>
            <p:nvPr/>
          </p:nvSpPr>
          <p:spPr bwMode="auto">
            <a:xfrm>
              <a:off x="1944" y="1338"/>
              <a:ext cx="786" cy="488"/>
            </a:xfrm>
            <a:custGeom>
              <a:avLst/>
              <a:gdLst/>
              <a:ahLst/>
              <a:cxnLst>
                <a:cxn ang="0">
                  <a:pos x="1063" y="0"/>
                </a:cxn>
                <a:cxn ang="0">
                  <a:pos x="1295" y="362"/>
                </a:cxn>
                <a:cxn ang="0">
                  <a:pos x="705" y="245"/>
                </a:cxn>
                <a:cxn ang="0">
                  <a:pos x="1099" y="837"/>
                </a:cxn>
                <a:cxn ang="0">
                  <a:pos x="72" y="325"/>
                </a:cxn>
                <a:cxn ang="0">
                  <a:pos x="0" y="572"/>
                </a:cxn>
                <a:cxn ang="0">
                  <a:pos x="1336" y="975"/>
                </a:cxn>
                <a:cxn ang="0">
                  <a:pos x="1057" y="451"/>
                </a:cxn>
                <a:cxn ang="0">
                  <a:pos x="1573" y="416"/>
                </a:cxn>
                <a:cxn ang="0">
                  <a:pos x="1063" y="0"/>
                </a:cxn>
                <a:cxn ang="0">
                  <a:pos x="1063" y="0"/>
                </a:cxn>
              </a:cxnLst>
              <a:rect l="0" t="0" r="r" b="b"/>
              <a:pathLst>
                <a:path w="1573" h="975">
                  <a:moveTo>
                    <a:pt x="1063" y="0"/>
                  </a:moveTo>
                  <a:lnTo>
                    <a:pt x="1295" y="362"/>
                  </a:lnTo>
                  <a:lnTo>
                    <a:pt x="705" y="245"/>
                  </a:lnTo>
                  <a:lnTo>
                    <a:pt x="1099" y="837"/>
                  </a:lnTo>
                  <a:lnTo>
                    <a:pt x="72" y="325"/>
                  </a:lnTo>
                  <a:lnTo>
                    <a:pt x="0" y="572"/>
                  </a:lnTo>
                  <a:lnTo>
                    <a:pt x="1336" y="975"/>
                  </a:lnTo>
                  <a:lnTo>
                    <a:pt x="1057" y="451"/>
                  </a:lnTo>
                  <a:lnTo>
                    <a:pt x="1573" y="416"/>
                  </a:lnTo>
                  <a:lnTo>
                    <a:pt x="1063" y="0"/>
                  </a:lnTo>
                  <a:close/>
                </a:path>
              </a:pathLst>
            </a:custGeom>
            <a:solidFill>
              <a:srgbClr val="000000"/>
            </a:solidFill>
            <a:ln w="9525">
              <a:noFill/>
              <a:round/>
              <a:headEnd/>
              <a:tailEnd/>
            </a:ln>
          </p:spPr>
          <p:txBody>
            <a:bodyPr/>
            <a:lstStyle/>
            <a:p>
              <a:endParaRPr lang="en-US"/>
            </a:p>
          </p:txBody>
        </p:sp>
        <p:sp>
          <p:nvSpPr>
            <p:cNvPr id="154659" name="Freeform 35"/>
            <p:cNvSpPr>
              <a:spLocks/>
            </p:cNvSpPr>
            <p:nvPr/>
          </p:nvSpPr>
          <p:spPr bwMode="auto">
            <a:xfrm>
              <a:off x="1700" y="1556"/>
              <a:ext cx="244" cy="303"/>
            </a:xfrm>
            <a:custGeom>
              <a:avLst/>
              <a:gdLst/>
              <a:ahLst/>
              <a:cxnLst>
                <a:cxn ang="0">
                  <a:pos x="488" y="138"/>
                </a:cxn>
                <a:cxn ang="0">
                  <a:pos x="0" y="0"/>
                </a:cxn>
                <a:cxn ang="0">
                  <a:pos x="348" y="604"/>
                </a:cxn>
                <a:cxn ang="0">
                  <a:pos x="488" y="138"/>
                </a:cxn>
                <a:cxn ang="0">
                  <a:pos x="488" y="138"/>
                </a:cxn>
              </a:cxnLst>
              <a:rect l="0" t="0" r="r" b="b"/>
              <a:pathLst>
                <a:path w="488" h="604">
                  <a:moveTo>
                    <a:pt x="488" y="138"/>
                  </a:moveTo>
                  <a:lnTo>
                    <a:pt x="0" y="0"/>
                  </a:lnTo>
                  <a:lnTo>
                    <a:pt x="348" y="604"/>
                  </a:lnTo>
                  <a:lnTo>
                    <a:pt x="488" y="138"/>
                  </a:lnTo>
                  <a:close/>
                </a:path>
              </a:pathLst>
            </a:custGeom>
            <a:solidFill>
              <a:srgbClr val="000000"/>
            </a:solidFill>
            <a:ln w="9525">
              <a:noFill/>
              <a:round/>
              <a:headEnd/>
              <a:tailEnd/>
            </a:ln>
          </p:spPr>
          <p:txBody>
            <a:bodyPr/>
            <a:lstStyle/>
            <a:p>
              <a:endParaRPr lang="en-US"/>
            </a:p>
          </p:txBody>
        </p:sp>
        <p:sp>
          <p:nvSpPr>
            <p:cNvPr id="154660" name="Freeform 36"/>
            <p:cNvSpPr>
              <a:spLocks/>
            </p:cNvSpPr>
            <p:nvPr/>
          </p:nvSpPr>
          <p:spPr bwMode="auto">
            <a:xfrm>
              <a:off x="996" y="1479"/>
              <a:ext cx="702" cy="368"/>
            </a:xfrm>
            <a:custGeom>
              <a:avLst/>
              <a:gdLst/>
              <a:ahLst/>
              <a:cxnLst>
                <a:cxn ang="0">
                  <a:pos x="1405" y="151"/>
                </a:cxn>
                <a:cxn ang="0">
                  <a:pos x="1321" y="0"/>
                </a:cxn>
                <a:cxn ang="0">
                  <a:pos x="1000" y="363"/>
                </a:cxn>
                <a:cxn ang="0">
                  <a:pos x="932" y="63"/>
                </a:cxn>
                <a:cxn ang="0">
                  <a:pos x="51" y="357"/>
                </a:cxn>
                <a:cxn ang="0">
                  <a:pos x="0" y="736"/>
                </a:cxn>
                <a:cxn ang="0">
                  <a:pos x="784" y="293"/>
                </a:cxn>
                <a:cxn ang="0">
                  <a:pos x="919" y="693"/>
                </a:cxn>
                <a:cxn ang="0">
                  <a:pos x="1373" y="144"/>
                </a:cxn>
                <a:cxn ang="0">
                  <a:pos x="1405" y="151"/>
                </a:cxn>
                <a:cxn ang="0">
                  <a:pos x="1405" y="151"/>
                </a:cxn>
              </a:cxnLst>
              <a:rect l="0" t="0" r="r" b="b"/>
              <a:pathLst>
                <a:path w="1405" h="736">
                  <a:moveTo>
                    <a:pt x="1405" y="151"/>
                  </a:moveTo>
                  <a:lnTo>
                    <a:pt x="1321" y="0"/>
                  </a:lnTo>
                  <a:lnTo>
                    <a:pt x="1000" y="363"/>
                  </a:lnTo>
                  <a:lnTo>
                    <a:pt x="932" y="63"/>
                  </a:lnTo>
                  <a:lnTo>
                    <a:pt x="51" y="357"/>
                  </a:lnTo>
                  <a:lnTo>
                    <a:pt x="0" y="736"/>
                  </a:lnTo>
                  <a:lnTo>
                    <a:pt x="784" y="293"/>
                  </a:lnTo>
                  <a:lnTo>
                    <a:pt x="919" y="693"/>
                  </a:lnTo>
                  <a:lnTo>
                    <a:pt x="1373" y="144"/>
                  </a:lnTo>
                  <a:lnTo>
                    <a:pt x="1405" y="151"/>
                  </a:lnTo>
                  <a:close/>
                </a:path>
              </a:pathLst>
            </a:custGeom>
            <a:solidFill>
              <a:srgbClr val="000000"/>
            </a:solidFill>
            <a:ln w="9525">
              <a:noFill/>
              <a:round/>
              <a:headEnd/>
              <a:tailEnd/>
            </a:ln>
          </p:spPr>
          <p:txBody>
            <a:bodyPr/>
            <a:lstStyle/>
            <a:p>
              <a:endParaRPr lang="en-US"/>
            </a:p>
          </p:txBody>
        </p:sp>
        <p:sp>
          <p:nvSpPr>
            <p:cNvPr id="154661" name="Freeform 37"/>
            <p:cNvSpPr>
              <a:spLocks/>
            </p:cNvSpPr>
            <p:nvPr/>
          </p:nvSpPr>
          <p:spPr bwMode="auto">
            <a:xfrm>
              <a:off x="816" y="1538"/>
              <a:ext cx="224" cy="187"/>
            </a:xfrm>
            <a:custGeom>
              <a:avLst/>
              <a:gdLst/>
              <a:ahLst/>
              <a:cxnLst>
                <a:cxn ang="0">
                  <a:pos x="448" y="0"/>
                </a:cxn>
                <a:cxn ang="0">
                  <a:pos x="413" y="237"/>
                </a:cxn>
                <a:cxn ang="0">
                  <a:pos x="0" y="376"/>
                </a:cxn>
                <a:cxn ang="0">
                  <a:pos x="448" y="0"/>
                </a:cxn>
                <a:cxn ang="0">
                  <a:pos x="448" y="0"/>
                </a:cxn>
              </a:cxnLst>
              <a:rect l="0" t="0" r="r" b="b"/>
              <a:pathLst>
                <a:path w="448" h="376">
                  <a:moveTo>
                    <a:pt x="448" y="0"/>
                  </a:moveTo>
                  <a:lnTo>
                    <a:pt x="413" y="237"/>
                  </a:lnTo>
                  <a:lnTo>
                    <a:pt x="0" y="376"/>
                  </a:lnTo>
                  <a:lnTo>
                    <a:pt x="448" y="0"/>
                  </a:lnTo>
                  <a:close/>
                </a:path>
              </a:pathLst>
            </a:custGeom>
            <a:solidFill>
              <a:srgbClr val="000000"/>
            </a:solidFill>
            <a:ln w="9525">
              <a:noFill/>
              <a:round/>
              <a:headEnd/>
              <a:tailEnd/>
            </a:ln>
          </p:spPr>
          <p:txBody>
            <a:bodyPr/>
            <a:lstStyle/>
            <a:p>
              <a:endParaRPr lang="en-US"/>
            </a:p>
          </p:txBody>
        </p:sp>
      </p:grpSp>
      <p:pic>
        <p:nvPicPr>
          <p:cNvPr id="154647" name="Picture 23"/>
          <p:cNvPicPr>
            <a:picLocks noChangeAspect="1" noChangeArrowheads="1"/>
          </p:cNvPicPr>
          <p:nvPr/>
        </p:nvPicPr>
        <p:blipFill>
          <a:blip r:embed="rId2"/>
          <a:srcRect/>
          <a:stretch>
            <a:fillRect/>
          </a:stretch>
        </p:blipFill>
        <p:spPr bwMode="auto">
          <a:xfrm>
            <a:off x="152400" y="1600200"/>
            <a:ext cx="1741488" cy="1150938"/>
          </a:xfrm>
          <a:prstGeom prst="rect">
            <a:avLst/>
          </a:prstGeom>
          <a:noFill/>
          <a:ln w="63500">
            <a:miter lim="800000"/>
            <a:headEnd/>
            <a:tailEnd/>
          </a:ln>
          <a:effectLst/>
        </p:spPr>
      </p:pic>
      <p:pic>
        <p:nvPicPr>
          <p:cNvPr id="154663" name="Picture 39"/>
          <p:cNvPicPr>
            <a:picLocks noChangeAspect="1" noChangeArrowheads="1"/>
          </p:cNvPicPr>
          <p:nvPr/>
        </p:nvPicPr>
        <p:blipFill>
          <a:blip r:embed="rId3"/>
          <a:srcRect/>
          <a:stretch>
            <a:fillRect/>
          </a:stretch>
        </p:blipFill>
        <p:spPr bwMode="auto">
          <a:xfrm>
            <a:off x="1905000" y="1676400"/>
            <a:ext cx="1295400" cy="201613"/>
          </a:xfrm>
          <a:prstGeom prst="rect">
            <a:avLst/>
          </a:prstGeom>
          <a:noFill/>
          <a:ln w="63500">
            <a:miter lim="800000"/>
            <a:headEnd/>
            <a:tailEnd/>
          </a:ln>
          <a:effectLst/>
        </p:spPr>
      </p:pic>
      <p:pic>
        <p:nvPicPr>
          <p:cNvPr id="154664" name="Picture 40"/>
          <p:cNvPicPr>
            <a:picLocks noChangeAspect="1" noChangeArrowheads="1"/>
          </p:cNvPicPr>
          <p:nvPr/>
        </p:nvPicPr>
        <p:blipFill>
          <a:blip r:embed="rId3"/>
          <a:srcRect/>
          <a:stretch>
            <a:fillRect/>
          </a:stretch>
        </p:blipFill>
        <p:spPr bwMode="auto">
          <a:xfrm>
            <a:off x="3505200" y="1676400"/>
            <a:ext cx="1295400" cy="201613"/>
          </a:xfrm>
          <a:prstGeom prst="rect">
            <a:avLst/>
          </a:prstGeom>
          <a:noFill/>
          <a:ln w="63500">
            <a:miter lim="800000"/>
            <a:headEnd/>
            <a:tailEnd/>
          </a:ln>
          <a:effectLst/>
        </p:spPr>
      </p:pic>
      <p:pic>
        <p:nvPicPr>
          <p:cNvPr id="154665" name="Picture 41"/>
          <p:cNvPicPr>
            <a:picLocks noChangeAspect="1" noChangeArrowheads="1"/>
          </p:cNvPicPr>
          <p:nvPr/>
        </p:nvPicPr>
        <p:blipFill>
          <a:blip r:embed="rId3"/>
          <a:srcRect/>
          <a:stretch>
            <a:fillRect/>
          </a:stretch>
        </p:blipFill>
        <p:spPr bwMode="auto">
          <a:xfrm>
            <a:off x="5257800" y="1676400"/>
            <a:ext cx="1295400" cy="201613"/>
          </a:xfrm>
          <a:prstGeom prst="rect">
            <a:avLst/>
          </a:prstGeom>
          <a:noFill/>
          <a:ln w="63500">
            <a:miter lim="800000"/>
            <a:headEnd/>
            <a:tailEnd/>
          </a:ln>
          <a:effectLst/>
        </p:spPr>
      </p:pic>
      <p:pic>
        <p:nvPicPr>
          <p:cNvPr id="154666" name="Picture 42"/>
          <p:cNvPicPr>
            <a:picLocks noChangeAspect="1" noChangeArrowheads="1"/>
          </p:cNvPicPr>
          <p:nvPr/>
        </p:nvPicPr>
        <p:blipFill>
          <a:blip r:embed="rId3"/>
          <a:srcRect/>
          <a:stretch>
            <a:fillRect/>
          </a:stretch>
        </p:blipFill>
        <p:spPr bwMode="auto">
          <a:xfrm>
            <a:off x="7391400" y="1676400"/>
            <a:ext cx="1295400" cy="201613"/>
          </a:xfrm>
          <a:prstGeom prst="rect">
            <a:avLst/>
          </a:prstGeom>
          <a:noFill/>
          <a:ln w="63500">
            <a:miter lim="800000"/>
            <a:headEnd/>
            <a:tailEnd/>
          </a:ln>
          <a:effectLst/>
        </p:spPr>
      </p:pic>
      <p:sp>
        <p:nvSpPr>
          <p:cNvPr id="154728" name="Rectangle 104"/>
          <p:cNvSpPr>
            <a:spLocks noGrp="1" noChangeArrowheads="1"/>
          </p:cNvSpPr>
          <p:nvPr>
            <p:ph type="body" idx="1"/>
          </p:nvPr>
        </p:nvSpPr>
        <p:spPr>
          <a:xfrm>
            <a:off x="457200" y="4114800"/>
            <a:ext cx="3886200" cy="762000"/>
          </a:xfrm>
          <a:noFill/>
          <a:ln/>
        </p:spPr>
        <p:txBody>
          <a:bodyPr/>
          <a:lstStyle/>
          <a:p>
            <a:pPr>
              <a:buFontTx/>
              <a:buNone/>
            </a:pPr>
            <a:r>
              <a:rPr lang="en-US" sz="3600">
                <a:solidFill>
                  <a:srgbClr val="FF0000"/>
                </a:solidFill>
                <a:latin typeface="Arial" charset="0"/>
              </a:rPr>
              <a:t>M</a:t>
            </a:r>
            <a:r>
              <a:rPr lang="en-US" sz="3600" baseline="-25000">
                <a:solidFill>
                  <a:srgbClr val="FF0000"/>
                </a:solidFill>
                <a:latin typeface="Arial" charset="0"/>
              </a:rPr>
              <a:t>moving</a:t>
            </a:r>
            <a:r>
              <a:rPr lang="en-US" sz="3600">
                <a:solidFill>
                  <a:srgbClr val="FF0000"/>
                </a:solidFill>
                <a:latin typeface="Arial" charset="0"/>
              </a:rPr>
              <a:t> </a:t>
            </a:r>
            <a:r>
              <a:rPr lang="en-US" sz="3600">
                <a:solidFill>
                  <a:srgbClr val="FF0000"/>
                </a:solidFill>
              </a:rPr>
              <a:t>=  </a:t>
            </a:r>
            <a:r>
              <a:rPr lang="en-US" sz="3600">
                <a:solidFill>
                  <a:srgbClr val="FF0000"/>
                </a:solidFill>
                <a:latin typeface="Math1" pitchFamily="2" charset="2"/>
              </a:rPr>
              <a:t>g</a:t>
            </a:r>
            <a:r>
              <a:rPr lang="en-US" sz="3600" baseline="30000">
                <a:solidFill>
                  <a:srgbClr val="FF0000"/>
                </a:solidFill>
                <a:latin typeface="Arial" charset="0"/>
              </a:rPr>
              <a:t> </a:t>
            </a:r>
            <a:r>
              <a:rPr lang="en-US" sz="3600">
                <a:solidFill>
                  <a:srgbClr val="FF0000"/>
                </a:solidFill>
                <a:latin typeface="Arial" charset="0"/>
              </a:rPr>
              <a:t>M</a:t>
            </a:r>
            <a:r>
              <a:rPr lang="en-US" sz="3600" baseline="-25000">
                <a:solidFill>
                  <a:srgbClr val="FF0000"/>
                </a:solidFill>
                <a:latin typeface="Arial" charset="0"/>
              </a:rPr>
              <a:t>rest</a:t>
            </a:r>
            <a:r>
              <a:rPr lang="en-US" sz="3600" baseline="-25000">
                <a:latin typeface="Arial" charset="0"/>
              </a:rPr>
              <a:t>  </a:t>
            </a:r>
          </a:p>
        </p:txBody>
      </p:sp>
      <p:sp>
        <p:nvSpPr>
          <p:cNvPr id="154729" name="Line 105"/>
          <p:cNvSpPr>
            <a:spLocks noChangeShapeType="1"/>
          </p:cNvSpPr>
          <p:nvPr/>
        </p:nvSpPr>
        <p:spPr bwMode="auto">
          <a:xfrm>
            <a:off x="3657600" y="4876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54730" name="Line 106"/>
          <p:cNvSpPr>
            <a:spLocks noChangeShapeType="1"/>
          </p:cNvSpPr>
          <p:nvPr/>
        </p:nvSpPr>
        <p:spPr bwMode="auto">
          <a:xfrm>
            <a:off x="2514600" y="4876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54731" name="Line 107"/>
          <p:cNvSpPr>
            <a:spLocks noChangeShapeType="1"/>
          </p:cNvSpPr>
          <p:nvPr/>
        </p:nvSpPr>
        <p:spPr bwMode="auto">
          <a:xfrm>
            <a:off x="777875" y="4837113"/>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54732" name="Text Box 108"/>
          <p:cNvSpPr txBox="1">
            <a:spLocks noChangeArrowheads="1"/>
          </p:cNvSpPr>
          <p:nvPr/>
        </p:nvSpPr>
        <p:spPr bwMode="auto">
          <a:xfrm>
            <a:off x="3336925" y="5602288"/>
            <a:ext cx="777875" cy="457200"/>
          </a:xfrm>
          <a:prstGeom prst="rect">
            <a:avLst/>
          </a:prstGeom>
          <a:noFill/>
          <a:ln w="63500">
            <a:noFill/>
            <a:miter lim="800000"/>
            <a:headEnd/>
            <a:tailEnd/>
          </a:ln>
          <a:effectLst/>
        </p:spPr>
        <p:txBody>
          <a:bodyPr wrap="none">
            <a:spAutoFit/>
          </a:bodyPr>
          <a:lstStyle/>
          <a:p>
            <a:pPr algn="l"/>
            <a:r>
              <a:rPr lang="en-US"/>
              <a:t> 10g</a:t>
            </a:r>
          </a:p>
        </p:txBody>
      </p:sp>
      <p:sp>
        <p:nvSpPr>
          <p:cNvPr id="154733" name="Text Box 109"/>
          <p:cNvSpPr txBox="1">
            <a:spLocks noChangeArrowheads="1"/>
          </p:cNvSpPr>
          <p:nvPr/>
        </p:nvSpPr>
        <p:spPr bwMode="auto">
          <a:xfrm>
            <a:off x="2362200" y="5562600"/>
            <a:ext cx="608013" cy="457200"/>
          </a:xfrm>
          <a:prstGeom prst="rect">
            <a:avLst/>
          </a:prstGeom>
          <a:noFill/>
          <a:ln w="63500">
            <a:noFill/>
            <a:miter lim="800000"/>
            <a:headEnd/>
            <a:tailEnd/>
          </a:ln>
          <a:effectLst/>
        </p:spPr>
        <p:txBody>
          <a:bodyPr wrap="none">
            <a:spAutoFit/>
          </a:bodyPr>
          <a:lstStyle/>
          <a:p>
            <a:pPr algn="l"/>
            <a:r>
              <a:rPr lang="en-US"/>
              <a:t>1.2</a:t>
            </a:r>
          </a:p>
        </p:txBody>
      </p:sp>
      <p:sp>
        <p:nvSpPr>
          <p:cNvPr id="154734" name="Text Box 110"/>
          <p:cNvSpPr txBox="1">
            <a:spLocks noChangeArrowheads="1"/>
          </p:cNvSpPr>
          <p:nvPr/>
        </p:nvSpPr>
        <p:spPr bwMode="auto">
          <a:xfrm>
            <a:off x="457200" y="5562600"/>
            <a:ext cx="693738" cy="457200"/>
          </a:xfrm>
          <a:prstGeom prst="rect">
            <a:avLst/>
          </a:prstGeom>
          <a:noFill/>
          <a:ln w="63500">
            <a:noFill/>
            <a:miter lim="800000"/>
            <a:headEnd/>
            <a:tailEnd/>
          </a:ln>
          <a:effectLst/>
        </p:spPr>
        <p:txBody>
          <a:bodyPr wrap="none">
            <a:spAutoFit/>
          </a:bodyPr>
          <a:lstStyle/>
          <a:p>
            <a:pPr algn="l"/>
            <a:r>
              <a:rPr lang="en-US"/>
              <a:t>12g</a:t>
            </a:r>
          </a:p>
        </p:txBody>
      </p:sp>
      <p:sp>
        <p:nvSpPr>
          <p:cNvPr id="154735" name="Line 111"/>
          <p:cNvSpPr>
            <a:spLocks noChangeShapeType="1"/>
          </p:cNvSpPr>
          <p:nvPr/>
        </p:nvSpPr>
        <p:spPr bwMode="auto">
          <a:xfrm flipV="1">
            <a:off x="7239000" y="3733800"/>
            <a:ext cx="0" cy="1219200"/>
          </a:xfrm>
          <a:prstGeom prst="line">
            <a:avLst/>
          </a:prstGeom>
          <a:noFill/>
          <a:ln w="63500">
            <a:solidFill>
              <a:srgbClr val="FF0000"/>
            </a:solidFill>
            <a:round/>
            <a:headEnd/>
            <a:tailEnd type="arrow" w="med" len="med"/>
          </a:ln>
          <a:effectLst/>
        </p:spPr>
        <p:txBody>
          <a:bodyPr anchor="ct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54663"/>
                                        </p:tgtEl>
                                        <p:attrNameLst>
                                          <p:attrName>style.visibility</p:attrName>
                                        </p:attrNameLst>
                                      </p:cBhvr>
                                      <p:to>
                                        <p:strVal val="visible"/>
                                      </p:to>
                                    </p:set>
                                  </p:childTnLst>
                                  <p:subTnLst>
                                    <p:set>
                                      <p:cBhvr override="childStyle">
                                        <p:cTn dur="1" fill="hold" display="0" masterRel="nextClick" afterEffect="1"/>
                                        <p:tgtEl>
                                          <p:spTgt spid="154663"/>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154664"/>
                                        </p:tgtEl>
                                        <p:attrNameLst>
                                          <p:attrName>style.visibility</p:attrName>
                                        </p:attrNameLst>
                                      </p:cBhvr>
                                      <p:to>
                                        <p:strVal val="visible"/>
                                      </p:to>
                                    </p:set>
                                  </p:childTnLst>
                                  <p:subTnLst>
                                    <p:set>
                                      <p:cBhvr override="childStyle">
                                        <p:cTn dur="1" fill="hold" display="0" masterRel="nextClick" afterEffect="1"/>
                                        <p:tgtEl>
                                          <p:spTgt spid="15466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54665"/>
                                        </p:tgtEl>
                                        <p:attrNameLst>
                                          <p:attrName>style.visibility</p:attrName>
                                        </p:attrNameLst>
                                      </p:cBhvr>
                                      <p:to>
                                        <p:strVal val="visible"/>
                                      </p:to>
                                    </p:set>
                                  </p:childTnLst>
                                  <p:subTnLst>
                                    <p:set>
                                      <p:cBhvr override="childStyle">
                                        <p:cTn dur="1" fill="hold" display="0" masterRel="nextClick" afterEffect="1"/>
                                        <p:tgtEl>
                                          <p:spTgt spid="154665"/>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154666"/>
                                        </p:tgtEl>
                                        <p:attrNameLst>
                                          <p:attrName>style.visibility</p:attrName>
                                        </p:attrNameLst>
                                      </p:cBhvr>
                                      <p:to>
                                        <p:strVal val="visible"/>
                                      </p:to>
                                    </p:set>
                                  </p:childTnLst>
                                  <p:subTnLst>
                                    <p:set>
                                      <p:cBhvr override="childStyle">
                                        <p:cTn dur="1" fill="hold" display="0" masterRel="nextClick" afterEffect="1"/>
                                        <p:tgtEl>
                                          <p:spTgt spid="154666"/>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1026"/>
          <p:cNvSpPr>
            <a:spLocks noGrp="1" noChangeArrowheads="1"/>
          </p:cNvSpPr>
          <p:nvPr>
            <p:ph type="title"/>
          </p:nvPr>
        </p:nvSpPr>
        <p:spPr>
          <a:xfrm>
            <a:off x="0" y="0"/>
            <a:ext cx="7772400" cy="990600"/>
          </a:xfrm>
        </p:spPr>
        <p:txBody>
          <a:bodyPr/>
          <a:lstStyle/>
          <a:p>
            <a:pPr algn="l"/>
            <a:r>
              <a:rPr lang="en-US" u="sng">
                <a:latin typeface="Arial" charset="0"/>
              </a:rPr>
              <a:t>mass increase</a:t>
            </a:r>
            <a:endParaRPr lang="en-US" u="sng"/>
          </a:p>
        </p:txBody>
      </p:sp>
      <p:grpSp>
        <p:nvGrpSpPr>
          <p:cNvPr id="173059" name="Group 1027"/>
          <p:cNvGrpSpPr>
            <a:grpSpLocks/>
          </p:cNvGrpSpPr>
          <p:nvPr/>
        </p:nvGrpSpPr>
        <p:grpSpPr bwMode="auto">
          <a:xfrm>
            <a:off x="5410200" y="3276600"/>
            <a:ext cx="3581400" cy="3200400"/>
            <a:chOff x="-2688" y="624"/>
            <a:chExt cx="2256" cy="2016"/>
          </a:xfrm>
        </p:grpSpPr>
        <p:sp>
          <p:nvSpPr>
            <p:cNvPr id="173060" name="Oval 1028"/>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173061" name="Oval 1029"/>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173062" name="Line 1030"/>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173063" name="Line 1031"/>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173064" name="Oval 1032"/>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173065" name="Line 1033"/>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173066" name="Line 1034"/>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173067" name="Line 1035"/>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173068" name="Line 1036"/>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173069" name="Line 1037"/>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3070" name="Line 1038"/>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3071" name="Line 1039"/>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grpSp>
        <p:nvGrpSpPr>
          <p:cNvPr id="173072" name="Group 1040"/>
          <p:cNvGrpSpPr>
            <a:grpSpLocks/>
          </p:cNvGrpSpPr>
          <p:nvPr/>
        </p:nvGrpSpPr>
        <p:grpSpPr bwMode="auto">
          <a:xfrm>
            <a:off x="6553200" y="6019800"/>
            <a:ext cx="1309688" cy="457200"/>
            <a:chOff x="960" y="1104"/>
            <a:chExt cx="825" cy="288"/>
          </a:xfrm>
        </p:grpSpPr>
        <p:sp>
          <p:nvSpPr>
            <p:cNvPr id="173073" name="Text Box 1041"/>
            <p:cNvSpPr txBox="1">
              <a:spLocks noChangeArrowheads="1"/>
            </p:cNvSpPr>
            <p:nvPr/>
          </p:nvSpPr>
          <p:spPr bwMode="auto">
            <a:xfrm>
              <a:off x="960" y="1104"/>
              <a:ext cx="212" cy="288"/>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173074" name="Text Box 1042"/>
            <p:cNvSpPr txBox="1">
              <a:spLocks noChangeArrowheads="1"/>
            </p:cNvSpPr>
            <p:nvPr/>
          </p:nvSpPr>
          <p:spPr bwMode="auto">
            <a:xfrm>
              <a:off x="1584" y="1104"/>
              <a:ext cx="201" cy="288"/>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grpSp>
      <p:grpSp>
        <p:nvGrpSpPr>
          <p:cNvPr id="173075" name="Group 1043"/>
          <p:cNvGrpSpPr>
            <a:grpSpLocks/>
          </p:cNvGrpSpPr>
          <p:nvPr/>
        </p:nvGrpSpPr>
        <p:grpSpPr bwMode="auto">
          <a:xfrm>
            <a:off x="762000" y="1066800"/>
            <a:ext cx="2057400" cy="1503363"/>
            <a:chOff x="816" y="541"/>
            <a:chExt cx="2019" cy="1318"/>
          </a:xfrm>
        </p:grpSpPr>
        <p:sp>
          <p:nvSpPr>
            <p:cNvPr id="173076" name="Freeform 1044"/>
            <p:cNvSpPr>
              <a:spLocks/>
            </p:cNvSpPr>
            <p:nvPr/>
          </p:nvSpPr>
          <p:spPr bwMode="auto">
            <a:xfrm>
              <a:off x="994" y="598"/>
              <a:ext cx="1777" cy="1178"/>
            </a:xfrm>
            <a:custGeom>
              <a:avLst/>
              <a:gdLst/>
              <a:ahLst/>
              <a:cxnLst>
                <a:cxn ang="0">
                  <a:pos x="33" y="933"/>
                </a:cxn>
                <a:cxn ang="0">
                  <a:pos x="294" y="719"/>
                </a:cxn>
                <a:cxn ang="0">
                  <a:pos x="204" y="284"/>
                </a:cxn>
                <a:cxn ang="0">
                  <a:pos x="526" y="152"/>
                </a:cxn>
                <a:cxn ang="0">
                  <a:pos x="1366" y="338"/>
                </a:cxn>
                <a:cxn ang="0">
                  <a:pos x="1551" y="187"/>
                </a:cxn>
                <a:cxn ang="0">
                  <a:pos x="1742" y="227"/>
                </a:cxn>
                <a:cxn ang="0">
                  <a:pos x="1926" y="361"/>
                </a:cxn>
                <a:cxn ang="0">
                  <a:pos x="2397" y="0"/>
                </a:cxn>
                <a:cxn ang="0">
                  <a:pos x="2501" y="450"/>
                </a:cxn>
                <a:cxn ang="0">
                  <a:pos x="2965" y="394"/>
                </a:cxn>
                <a:cxn ang="0">
                  <a:pos x="2930" y="829"/>
                </a:cxn>
                <a:cxn ang="0">
                  <a:pos x="3553" y="857"/>
                </a:cxn>
                <a:cxn ang="0">
                  <a:pos x="3212" y="1162"/>
                </a:cxn>
                <a:cxn ang="0">
                  <a:pos x="3212" y="1368"/>
                </a:cxn>
                <a:cxn ang="0">
                  <a:pos x="2952" y="1478"/>
                </a:cxn>
                <a:cxn ang="0">
                  <a:pos x="3293" y="1879"/>
                </a:cxn>
                <a:cxn ang="0">
                  <a:pos x="2854" y="1899"/>
                </a:cxn>
                <a:cxn ang="0">
                  <a:pos x="3102" y="2356"/>
                </a:cxn>
                <a:cxn ang="0">
                  <a:pos x="1974" y="2010"/>
                </a:cxn>
                <a:cxn ang="0">
                  <a:pos x="1802" y="2105"/>
                </a:cxn>
                <a:cxn ang="0">
                  <a:pos x="1310" y="1879"/>
                </a:cxn>
                <a:cxn ang="0">
                  <a:pos x="915" y="2203"/>
                </a:cxn>
                <a:cxn ang="0">
                  <a:pos x="811" y="1934"/>
                </a:cxn>
                <a:cxn ang="0">
                  <a:pos x="149" y="2257"/>
                </a:cxn>
                <a:cxn ang="0">
                  <a:pos x="0" y="2023"/>
                </a:cxn>
                <a:cxn ang="0">
                  <a:pos x="226" y="1652"/>
                </a:cxn>
                <a:cxn ang="0">
                  <a:pos x="238" y="1250"/>
                </a:cxn>
                <a:cxn ang="0">
                  <a:pos x="33" y="933"/>
                </a:cxn>
                <a:cxn ang="0">
                  <a:pos x="33" y="933"/>
                </a:cxn>
              </a:cxnLst>
              <a:rect l="0" t="0" r="r" b="b"/>
              <a:pathLst>
                <a:path w="3553" h="2356">
                  <a:moveTo>
                    <a:pt x="33" y="933"/>
                  </a:moveTo>
                  <a:lnTo>
                    <a:pt x="294" y="719"/>
                  </a:lnTo>
                  <a:lnTo>
                    <a:pt x="204" y="284"/>
                  </a:lnTo>
                  <a:lnTo>
                    <a:pt x="526" y="152"/>
                  </a:lnTo>
                  <a:lnTo>
                    <a:pt x="1366" y="338"/>
                  </a:lnTo>
                  <a:lnTo>
                    <a:pt x="1551" y="187"/>
                  </a:lnTo>
                  <a:lnTo>
                    <a:pt x="1742" y="227"/>
                  </a:lnTo>
                  <a:lnTo>
                    <a:pt x="1926" y="361"/>
                  </a:lnTo>
                  <a:lnTo>
                    <a:pt x="2397" y="0"/>
                  </a:lnTo>
                  <a:lnTo>
                    <a:pt x="2501" y="450"/>
                  </a:lnTo>
                  <a:lnTo>
                    <a:pt x="2965" y="394"/>
                  </a:lnTo>
                  <a:lnTo>
                    <a:pt x="2930" y="829"/>
                  </a:lnTo>
                  <a:lnTo>
                    <a:pt x="3553" y="857"/>
                  </a:lnTo>
                  <a:lnTo>
                    <a:pt x="3212" y="1162"/>
                  </a:lnTo>
                  <a:lnTo>
                    <a:pt x="3212" y="1368"/>
                  </a:lnTo>
                  <a:lnTo>
                    <a:pt x="2952" y="1478"/>
                  </a:lnTo>
                  <a:lnTo>
                    <a:pt x="3293" y="1879"/>
                  </a:lnTo>
                  <a:lnTo>
                    <a:pt x="2854" y="1899"/>
                  </a:lnTo>
                  <a:lnTo>
                    <a:pt x="3102" y="2356"/>
                  </a:lnTo>
                  <a:lnTo>
                    <a:pt x="1974" y="2010"/>
                  </a:lnTo>
                  <a:lnTo>
                    <a:pt x="1802" y="2105"/>
                  </a:lnTo>
                  <a:lnTo>
                    <a:pt x="1310" y="1879"/>
                  </a:lnTo>
                  <a:lnTo>
                    <a:pt x="915" y="2203"/>
                  </a:lnTo>
                  <a:lnTo>
                    <a:pt x="811" y="1934"/>
                  </a:lnTo>
                  <a:lnTo>
                    <a:pt x="149" y="2257"/>
                  </a:lnTo>
                  <a:lnTo>
                    <a:pt x="0" y="2023"/>
                  </a:lnTo>
                  <a:lnTo>
                    <a:pt x="226" y="1652"/>
                  </a:lnTo>
                  <a:lnTo>
                    <a:pt x="238" y="1250"/>
                  </a:lnTo>
                  <a:lnTo>
                    <a:pt x="33" y="933"/>
                  </a:lnTo>
                  <a:close/>
                </a:path>
              </a:pathLst>
            </a:custGeom>
            <a:solidFill>
              <a:srgbClr val="FF0000"/>
            </a:solidFill>
            <a:ln w="9525">
              <a:noFill/>
              <a:round/>
              <a:headEnd/>
              <a:tailEnd/>
            </a:ln>
          </p:spPr>
          <p:txBody>
            <a:bodyPr/>
            <a:lstStyle/>
            <a:p>
              <a:endParaRPr lang="en-US"/>
            </a:p>
          </p:txBody>
        </p:sp>
        <p:sp>
          <p:nvSpPr>
            <p:cNvPr id="173077" name="Freeform 1045"/>
            <p:cNvSpPr>
              <a:spLocks/>
            </p:cNvSpPr>
            <p:nvPr/>
          </p:nvSpPr>
          <p:spPr bwMode="auto">
            <a:xfrm>
              <a:off x="913" y="941"/>
              <a:ext cx="435" cy="592"/>
            </a:xfrm>
            <a:custGeom>
              <a:avLst/>
              <a:gdLst/>
              <a:ahLst/>
              <a:cxnLst>
                <a:cxn ang="0">
                  <a:pos x="253" y="1186"/>
                </a:cxn>
                <a:cxn ang="0">
                  <a:pos x="331" y="654"/>
                </a:cxn>
                <a:cxn ang="0">
                  <a:pos x="0" y="269"/>
                </a:cxn>
                <a:cxn ang="0">
                  <a:pos x="455" y="0"/>
                </a:cxn>
                <a:cxn ang="0">
                  <a:pos x="580" y="190"/>
                </a:cxn>
                <a:cxn ang="0">
                  <a:pos x="268" y="253"/>
                </a:cxn>
                <a:cxn ang="0">
                  <a:pos x="845" y="427"/>
                </a:cxn>
                <a:cxn ang="0">
                  <a:pos x="433" y="611"/>
                </a:cxn>
                <a:cxn ang="0">
                  <a:pos x="868" y="669"/>
                </a:cxn>
                <a:cxn ang="0">
                  <a:pos x="253" y="1186"/>
                </a:cxn>
                <a:cxn ang="0">
                  <a:pos x="253" y="1186"/>
                </a:cxn>
              </a:cxnLst>
              <a:rect l="0" t="0" r="r" b="b"/>
              <a:pathLst>
                <a:path w="868" h="1186">
                  <a:moveTo>
                    <a:pt x="253" y="1186"/>
                  </a:moveTo>
                  <a:lnTo>
                    <a:pt x="331" y="654"/>
                  </a:lnTo>
                  <a:lnTo>
                    <a:pt x="0" y="269"/>
                  </a:lnTo>
                  <a:lnTo>
                    <a:pt x="455" y="0"/>
                  </a:lnTo>
                  <a:lnTo>
                    <a:pt x="580" y="190"/>
                  </a:lnTo>
                  <a:lnTo>
                    <a:pt x="268" y="253"/>
                  </a:lnTo>
                  <a:lnTo>
                    <a:pt x="845" y="427"/>
                  </a:lnTo>
                  <a:lnTo>
                    <a:pt x="433" y="611"/>
                  </a:lnTo>
                  <a:lnTo>
                    <a:pt x="868" y="669"/>
                  </a:lnTo>
                  <a:lnTo>
                    <a:pt x="253" y="1186"/>
                  </a:lnTo>
                  <a:close/>
                </a:path>
              </a:pathLst>
            </a:custGeom>
            <a:solidFill>
              <a:srgbClr val="000000"/>
            </a:solidFill>
            <a:ln w="9525">
              <a:noFill/>
              <a:round/>
              <a:headEnd/>
              <a:tailEnd/>
            </a:ln>
          </p:spPr>
          <p:txBody>
            <a:bodyPr/>
            <a:lstStyle/>
            <a:p>
              <a:endParaRPr lang="en-US"/>
            </a:p>
          </p:txBody>
        </p:sp>
        <p:sp>
          <p:nvSpPr>
            <p:cNvPr id="173078" name="Freeform 1046"/>
            <p:cNvSpPr>
              <a:spLocks/>
            </p:cNvSpPr>
            <p:nvPr/>
          </p:nvSpPr>
          <p:spPr bwMode="auto">
            <a:xfrm>
              <a:off x="901" y="576"/>
              <a:ext cx="272" cy="358"/>
            </a:xfrm>
            <a:custGeom>
              <a:avLst/>
              <a:gdLst/>
              <a:ahLst/>
              <a:cxnLst>
                <a:cxn ang="0">
                  <a:pos x="0" y="0"/>
                </a:cxn>
                <a:cxn ang="0">
                  <a:pos x="479" y="716"/>
                </a:cxn>
                <a:cxn ang="0">
                  <a:pos x="544" y="277"/>
                </a:cxn>
                <a:cxn ang="0">
                  <a:pos x="0" y="0"/>
                </a:cxn>
                <a:cxn ang="0">
                  <a:pos x="0" y="0"/>
                </a:cxn>
              </a:cxnLst>
              <a:rect l="0" t="0" r="r" b="b"/>
              <a:pathLst>
                <a:path w="544" h="716">
                  <a:moveTo>
                    <a:pt x="0" y="0"/>
                  </a:moveTo>
                  <a:lnTo>
                    <a:pt x="479" y="716"/>
                  </a:lnTo>
                  <a:lnTo>
                    <a:pt x="544" y="277"/>
                  </a:lnTo>
                  <a:lnTo>
                    <a:pt x="0" y="0"/>
                  </a:lnTo>
                  <a:close/>
                </a:path>
              </a:pathLst>
            </a:custGeom>
            <a:solidFill>
              <a:srgbClr val="000000"/>
            </a:solidFill>
            <a:ln w="9525">
              <a:noFill/>
              <a:round/>
              <a:headEnd/>
              <a:tailEnd/>
            </a:ln>
          </p:spPr>
          <p:txBody>
            <a:bodyPr/>
            <a:lstStyle/>
            <a:p>
              <a:endParaRPr lang="en-US"/>
            </a:p>
          </p:txBody>
        </p:sp>
        <p:sp>
          <p:nvSpPr>
            <p:cNvPr id="173079" name="Freeform 1047"/>
            <p:cNvSpPr>
              <a:spLocks/>
            </p:cNvSpPr>
            <p:nvPr/>
          </p:nvSpPr>
          <p:spPr bwMode="auto">
            <a:xfrm>
              <a:off x="1173" y="586"/>
              <a:ext cx="509" cy="258"/>
            </a:xfrm>
            <a:custGeom>
              <a:avLst/>
              <a:gdLst/>
              <a:ahLst/>
              <a:cxnLst>
                <a:cxn ang="0">
                  <a:pos x="40" y="0"/>
                </a:cxn>
                <a:cxn ang="0">
                  <a:pos x="0" y="254"/>
                </a:cxn>
                <a:cxn ang="0">
                  <a:pos x="532" y="517"/>
                </a:cxn>
                <a:cxn ang="0">
                  <a:pos x="585" y="277"/>
                </a:cxn>
                <a:cxn ang="0">
                  <a:pos x="964" y="495"/>
                </a:cxn>
                <a:cxn ang="0">
                  <a:pos x="1018" y="365"/>
                </a:cxn>
                <a:cxn ang="0">
                  <a:pos x="40" y="0"/>
                </a:cxn>
                <a:cxn ang="0">
                  <a:pos x="40" y="0"/>
                </a:cxn>
              </a:cxnLst>
              <a:rect l="0" t="0" r="r" b="b"/>
              <a:pathLst>
                <a:path w="1018" h="517">
                  <a:moveTo>
                    <a:pt x="40" y="0"/>
                  </a:moveTo>
                  <a:lnTo>
                    <a:pt x="0" y="254"/>
                  </a:lnTo>
                  <a:lnTo>
                    <a:pt x="532" y="517"/>
                  </a:lnTo>
                  <a:lnTo>
                    <a:pt x="585" y="277"/>
                  </a:lnTo>
                  <a:lnTo>
                    <a:pt x="964" y="495"/>
                  </a:lnTo>
                  <a:lnTo>
                    <a:pt x="1018" y="365"/>
                  </a:lnTo>
                  <a:lnTo>
                    <a:pt x="40" y="0"/>
                  </a:lnTo>
                  <a:close/>
                </a:path>
              </a:pathLst>
            </a:custGeom>
            <a:solidFill>
              <a:srgbClr val="000000"/>
            </a:solidFill>
            <a:ln w="9525">
              <a:noFill/>
              <a:round/>
              <a:headEnd/>
              <a:tailEnd/>
            </a:ln>
          </p:spPr>
          <p:txBody>
            <a:bodyPr/>
            <a:lstStyle/>
            <a:p>
              <a:endParaRPr lang="en-US"/>
            </a:p>
          </p:txBody>
        </p:sp>
        <p:sp>
          <p:nvSpPr>
            <p:cNvPr id="173080" name="Freeform 1048"/>
            <p:cNvSpPr>
              <a:spLocks/>
            </p:cNvSpPr>
            <p:nvPr/>
          </p:nvSpPr>
          <p:spPr bwMode="auto">
            <a:xfrm>
              <a:off x="1686" y="541"/>
              <a:ext cx="181" cy="223"/>
            </a:xfrm>
            <a:custGeom>
              <a:avLst/>
              <a:gdLst/>
              <a:ahLst/>
              <a:cxnLst>
                <a:cxn ang="0">
                  <a:pos x="0" y="445"/>
                </a:cxn>
                <a:cxn ang="0">
                  <a:pos x="184" y="0"/>
                </a:cxn>
                <a:cxn ang="0">
                  <a:pos x="363" y="339"/>
                </a:cxn>
                <a:cxn ang="0">
                  <a:pos x="0" y="445"/>
                </a:cxn>
                <a:cxn ang="0">
                  <a:pos x="0" y="445"/>
                </a:cxn>
              </a:cxnLst>
              <a:rect l="0" t="0" r="r" b="b"/>
              <a:pathLst>
                <a:path w="363" h="445">
                  <a:moveTo>
                    <a:pt x="0" y="445"/>
                  </a:moveTo>
                  <a:lnTo>
                    <a:pt x="184" y="0"/>
                  </a:lnTo>
                  <a:lnTo>
                    <a:pt x="363" y="339"/>
                  </a:lnTo>
                  <a:lnTo>
                    <a:pt x="0" y="445"/>
                  </a:lnTo>
                  <a:close/>
                </a:path>
              </a:pathLst>
            </a:custGeom>
            <a:solidFill>
              <a:srgbClr val="000000"/>
            </a:solidFill>
            <a:ln w="9525">
              <a:noFill/>
              <a:round/>
              <a:headEnd/>
              <a:tailEnd/>
            </a:ln>
          </p:spPr>
          <p:txBody>
            <a:bodyPr/>
            <a:lstStyle/>
            <a:p>
              <a:endParaRPr lang="en-US"/>
            </a:p>
          </p:txBody>
        </p:sp>
        <p:sp>
          <p:nvSpPr>
            <p:cNvPr id="173081" name="Freeform 1049"/>
            <p:cNvSpPr>
              <a:spLocks/>
            </p:cNvSpPr>
            <p:nvPr/>
          </p:nvSpPr>
          <p:spPr bwMode="auto">
            <a:xfrm>
              <a:off x="1868" y="543"/>
              <a:ext cx="551" cy="365"/>
            </a:xfrm>
            <a:custGeom>
              <a:avLst/>
              <a:gdLst/>
              <a:ahLst/>
              <a:cxnLst>
                <a:cxn ang="0">
                  <a:pos x="0" y="336"/>
                </a:cxn>
                <a:cxn ang="0">
                  <a:pos x="158" y="628"/>
                </a:cxn>
                <a:cxn ang="0">
                  <a:pos x="631" y="171"/>
                </a:cxn>
                <a:cxn ang="0">
                  <a:pos x="603" y="731"/>
                </a:cxn>
                <a:cxn ang="0">
                  <a:pos x="1101" y="515"/>
                </a:cxn>
                <a:cxn ang="0">
                  <a:pos x="1060" y="362"/>
                </a:cxn>
                <a:cxn ang="0">
                  <a:pos x="813" y="475"/>
                </a:cxn>
                <a:cxn ang="0">
                  <a:pos x="739" y="0"/>
                </a:cxn>
                <a:cxn ang="0">
                  <a:pos x="228" y="425"/>
                </a:cxn>
                <a:cxn ang="0">
                  <a:pos x="0" y="336"/>
                </a:cxn>
                <a:cxn ang="0">
                  <a:pos x="0" y="336"/>
                </a:cxn>
              </a:cxnLst>
              <a:rect l="0" t="0" r="r" b="b"/>
              <a:pathLst>
                <a:path w="1101" h="731">
                  <a:moveTo>
                    <a:pt x="0" y="336"/>
                  </a:moveTo>
                  <a:lnTo>
                    <a:pt x="158" y="628"/>
                  </a:lnTo>
                  <a:lnTo>
                    <a:pt x="631" y="171"/>
                  </a:lnTo>
                  <a:lnTo>
                    <a:pt x="603" y="731"/>
                  </a:lnTo>
                  <a:lnTo>
                    <a:pt x="1101" y="515"/>
                  </a:lnTo>
                  <a:lnTo>
                    <a:pt x="1060" y="362"/>
                  </a:lnTo>
                  <a:lnTo>
                    <a:pt x="813" y="475"/>
                  </a:lnTo>
                  <a:lnTo>
                    <a:pt x="739" y="0"/>
                  </a:lnTo>
                  <a:lnTo>
                    <a:pt x="228" y="425"/>
                  </a:lnTo>
                  <a:lnTo>
                    <a:pt x="0" y="336"/>
                  </a:lnTo>
                  <a:close/>
                </a:path>
              </a:pathLst>
            </a:custGeom>
            <a:solidFill>
              <a:srgbClr val="000000"/>
            </a:solidFill>
            <a:ln w="9525">
              <a:noFill/>
              <a:round/>
              <a:headEnd/>
              <a:tailEnd/>
            </a:ln>
          </p:spPr>
          <p:txBody>
            <a:bodyPr/>
            <a:lstStyle/>
            <a:p>
              <a:endParaRPr lang="en-US"/>
            </a:p>
          </p:txBody>
        </p:sp>
        <p:sp>
          <p:nvSpPr>
            <p:cNvPr id="173082" name="Freeform 1050"/>
            <p:cNvSpPr>
              <a:spLocks/>
            </p:cNvSpPr>
            <p:nvPr/>
          </p:nvSpPr>
          <p:spPr bwMode="auto">
            <a:xfrm>
              <a:off x="2421" y="687"/>
              <a:ext cx="270" cy="272"/>
            </a:xfrm>
            <a:custGeom>
              <a:avLst/>
              <a:gdLst/>
              <a:ahLst/>
              <a:cxnLst>
                <a:cxn ang="0">
                  <a:pos x="0" y="230"/>
                </a:cxn>
                <a:cxn ang="0">
                  <a:pos x="541" y="0"/>
                </a:cxn>
                <a:cxn ang="0">
                  <a:pos x="84" y="545"/>
                </a:cxn>
                <a:cxn ang="0">
                  <a:pos x="0" y="230"/>
                </a:cxn>
                <a:cxn ang="0">
                  <a:pos x="0" y="230"/>
                </a:cxn>
              </a:cxnLst>
              <a:rect l="0" t="0" r="r" b="b"/>
              <a:pathLst>
                <a:path w="541" h="545">
                  <a:moveTo>
                    <a:pt x="0" y="230"/>
                  </a:moveTo>
                  <a:lnTo>
                    <a:pt x="541" y="0"/>
                  </a:lnTo>
                  <a:lnTo>
                    <a:pt x="84" y="545"/>
                  </a:lnTo>
                  <a:lnTo>
                    <a:pt x="0" y="230"/>
                  </a:lnTo>
                  <a:close/>
                </a:path>
              </a:pathLst>
            </a:custGeom>
            <a:solidFill>
              <a:srgbClr val="000000"/>
            </a:solidFill>
            <a:ln w="9525">
              <a:noFill/>
              <a:round/>
              <a:headEnd/>
              <a:tailEnd/>
            </a:ln>
          </p:spPr>
          <p:txBody>
            <a:bodyPr/>
            <a:lstStyle/>
            <a:p>
              <a:endParaRPr lang="en-US"/>
            </a:p>
          </p:txBody>
        </p:sp>
        <p:sp>
          <p:nvSpPr>
            <p:cNvPr id="173083" name="Freeform 1051"/>
            <p:cNvSpPr>
              <a:spLocks/>
            </p:cNvSpPr>
            <p:nvPr/>
          </p:nvSpPr>
          <p:spPr bwMode="auto">
            <a:xfrm>
              <a:off x="2393" y="959"/>
              <a:ext cx="399" cy="261"/>
            </a:xfrm>
            <a:custGeom>
              <a:avLst/>
              <a:gdLst/>
              <a:ahLst/>
              <a:cxnLst>
                <a:cxn ang="0">
                  <a:pos x="143" y="0"/>
                </a:cxn>
                <a:cxn ang="0">
                  <a:pos x="0" y="177"/>
                </a:cxn>
                <a:cxn ang="0">
                  <a:pos x="699" y="152"/>
                </a:cxn>
                <a:cxn ang="0">
                  <a:pos x="158" y="433"/>
                </a:cxn>
                <a:cxn ang="0">
                  <a:pos x="407" y="521"/>
                </a:cxn>
                <a:cxn ang="0">
                  <a:pos x="798" y="149"/>
                </a:cxn>
                <a:cxn ang="0">
                  <a:pos x="143" y="0"/>
                </a:cxn>
                <a:cxn ang="0">
                  <a:pos x="143" y="0"/>
                </a:cxn>
              </a:cxnLst>
              <a:rect l="0" t="0" r="r" b="b"/>
              <a:pathLst>
                <a:path w="798" h="521">
                  <a:moveTo>
                    <a:pt x="143" y="0"/>
                  </a:moveTo>
                  <a:lnTo>
                    <a:pt x="0" y="177"/>
                  </a:lnTo>
                  <a:lnTo>
                    <a:pt x="699" y="152"/>
                  </a:lnTo>
                  <a:lnTo>
                    <a:pt x="158" y="433"/>
                  </a:lnTo>
                  <a:lnTo>
                    <a:pt x="407" y="521"/>
                  </a:lnTo>
                  <a:lnTo>
                    <a:pt x="798" y="149"/>
                  </a:lnTo>
                  <a:lnTo>
                    <a:pt x="143" y="0"/>
                  </a:lnTo>
                  <a:close/>
                </a:path>
              </a:pathLst>
            </a:custGeom>
            <a:solidFill>
              <a:srgbClr val="000000"/>
            </a:solidFill>
            <a:ln w="9525">
              <a:noFill/>
              <a:round/>
              <a:headEnd/>
              <a:tailEnd/>
            </a:ln>
          </p:spPr>
          <p:txBody>
            <a:bodyPr/>
            <a:lstStyle/>
            <a:p>
              <a:endParaRPr lang="en-US"/>
            </a:p>
          </p:txBody>
        </p:sp>
        <p:sp>
          <p:nvSpPr>
            <p:cNvPr id="173084" name="Freeform 1052"/>
            <p:cNvSpPr>
              <a:spLocks/>
            </p:cNvSpPr>
            <p:nvPr/>
          </p:nvSpPr>
          <p:spPr bwMode="auto">
            <a:xfrm>
              <a:off x="2474" y="1221"/>
              <a:ext cx="361" cy="117"/>
            </a:xfrm>
            <a:custGeom>
              <a:avLst/>
              <a:gdLst/>
              <a:ahLst/>
              <a:cxnLst>
                <a:cxn ang="0">
                  <a:pos x="248" y="0"/>
                </a:cxn>
                <a:cxn ang="0">
                  <a:pos x="0" y="236"/>
                </a:cxn>
                <a:cxn ang="0">
                  <a:pos x="721" y="175"/>
                </a:cxn>
                <a:cxn ang="0">
                  <a:pos x="248" y="0"/>
                </a:cxn>
                <a:cxn ang="0">
                  <a:pos x="248" y="0"/>
                </a:cxn>
              </a:cxnLst>
              <a:rect l="0" t="0" r="r" b="b"/>
              <a:pathLst>
                <a:path w="721" h="236">
                  <a:moveTo>
                    <a:pt x="248" y="0"/>
                  </a:moveTo>
                  <a:lnTo>
                    <a:pt x="0" y="236"/>
                  </a:lnTo>
                  <a:lnTo>
                    <a:pt x="721" y="175"/>
                  </a:lnTo>
                  <a:lnTo>
                    <a:pt x="248" y="0"/>
                  </a:lnTo>
                  <a:close/>
                </a:path>
              </a:pathLst>
            </a:custGeom>
            <a:solidFill>
              <a:srgbClr val="000000"/>
            </a:solidFill>
            <a:ln w="9525">
              <a:noFill/>
              <a:round/>
              <a:headEnd/>
              <a:tailEnd/>
            </a:ln>
          </p:spPr>
          <p:txBody>
            <a:bodyPr/>
            <a:lstStyle/>
            <a:p>
              <a:endParaRPr lang="en-US"/>
            </a:p>
          </p:txBody>
        </p:sp>
        <p:sp>
          <p:nvSpPr>
            <p:cNvPr id="173085" name="Freeform 1053"/>
            <p:cNvSpPr>
              <a:spLocks/>
            </p:cNvSpPr>
            <p:nvPr/>
          </p:nvSpPr>
          <p:spPr bwMode="auto">
            <a:xfrm>
              <a:off x="1944" y="1338"/>
              <a:ext cx="786" cy="488"/>
            </a:xfrm>
            <a:custGeom>
              <a:avLst/>
              <a:gdLst/>
              <a:ahLst/>
              <a:cxnLst>
                <a:cxn ang="0">
                  <a:pos x="1063" y="0"/>
                </a:cxn>
                <a:cxn ang="0">
                  <a:pos x="1295" y="362"/>
                </a:cxn>
                <a:cxn ang="0">
                  <a:pos x="705" y="245"/>
                </a:cxn>
                <a:cxn ang="0">
                  <a:pos x="1099" y="837"/>
                </a:cxn>
                <a:cxn ang="0">
                  <a:pos x="72" y="325"/>
                </a:cxn>
                <a:cxn ang="0">
                  <a:pos x="0" y="572"/>
                </a:cxn>
                <a:cxn ang="0">
                  <a:pos x="1336" y="975"/>
                </a:cxn>
                <a:cxn ang="0">
                  <a:pos x="1057" y="451"/>
                </a:cxn>
                <a:cxn ang="0">
                  <a:pos x="1573" y="416"/>
                </a:cxn>
                <a:cxn ang="0">
                  <a:pos x="1063" y="0"/>
                </a:cxn>
                <a:cxn ang="0">
                  <a:pos x="1063" y="0"/>
                </a:cxn>
              </a:cxnLst>
              <a:rect l="0" t="0" r="r" b="b"/>
              <a:pathLst>
                <a:path w="1573" h="975">
                  <a:moveTo>
                    <a:pt x="1063" y="0"/>
                  </a:moveTo>
                  <a:lnTo>
                    <a:pt x="1295" y="362"/>
                  </a:lnTo>
                  <a:lnTo>
                    <a:pt x="705" y="245"/>
                  </a:lnTo>
                  <a:lnTo>
                    <a:pt x="1099" y="837"/>
                  </a:lnTo>
                  <a:lnTo>
                    <a:pt x="72" y="325"/>
                  </a:lnTo>
                  <a:lnTo>
                    <a:pt x="0" y="572"/>
                  </a:lnTo>
                  <a:lnTo>
                    <a:pt x="1336" y="975"/>
                  </a:lnTo>
                  <a:lnTo>
                    <a:pt x="1057" y="451"/>
                  </a:lnTo>
                  <a:lnTo>
                    <a:pt x="1573" y="416"/>
                  </a:lnTo>
                  <a:lnTo>
                    <a:pt x="1063" y="0"/>
                  </a:lnTo>
                  <a:close/>
                </a:path>
              </a:pathLst>
            </a:custGeom>
            <a:solidFill>
              <a:srgbClr val="000000"/>
            </a:solidFill>
            <a:ln w="9525">
              <a:noFill/>
              <a:round/>
              <a:headEnd/>
              <a:tailEnd/>
            </a:ln>
          </p:spPr>
          <p:txBody>
            <a:bodyPr/>
            <a:lstStyle/>
            <a:p>
              <a:endParaRPr lang="en-US"/>
            </a:p>
          </p:txBody>
        </p:sp>
        <p:sp>
          <p:nvSpPr>
            <p:cNvPr id="173086" name="Freeform 1054"/>
            <p:cNvSpPr>
              <a:spLocks/>
            </p:cNvSpPr>
            <p:nvPr/>
          </p:nvSpPr>
          <p:spPr bwMode="auto">
            <a:xfrm>
              <a:off x="1700" y="1556"/>
              <a:ext cx="244" cy="303"/>
            </a:xfrm>
            <a:custGeom>
              <a:avLst/>
              <a:gdLst/>
              <a:ahLst/>
              <a:cxnLst>
                <a:cxn ang="0">
                  <a:pos x="488" y="138"/>
                </a:cxn>
                <a:cxn ang="0">
                  <a:pos x="0" y="0"/>
                </a:cxn>
                <a:cxn ang="0">
                  <a:pos x="348" y="604"/>
                </a:cxn>
                <a:cxn ang="0">
                  <a:pos x="488" y="138"/>
                </a:cxn>
                <a:cxn ang="0">
                  <a:pos x="488" y="138"/>
                </a:cxn>
              </a:cxnLst>
              <a:rect l="0" t="0" r="r" b="b"/>
              <a:pathLst>
                <a:path w="488" h="604">
                  <a:moveTo>
                    <a:pt x="488" y="138"/>
                  </a:moveTo>
                  <a:lnTo>
                    <a:pt x="0" y="0"/>
                  </a:lnTo>
                  <a:lnTo>
                    <a:pt x="348" y="604"/>
                  </a:lnTo>
                  <a:lnTo>
                    <a:pt x="488" y="138"/>
                  </a:lnTo>
                  <a:close/>
                </a:path>
              </a:pathLst>
            </a:custGeom>
            <a:solidFill>
              <a:srgbClr val="000000"/>
            </a:solidFill>
            <a:ln w="9525">
              <a:noFill/>
              <a:round/>
              <a:headEnd/>
              <a:tailEnd/>
            </a:ln>
          </p:spPr>
          <p:txBody>
            <a:bodyPr/>
            <a:lstStyle/>
            <a:p>
              <a:endParaRPr lang="en-US"/>
            </a:p>
          </p:txBody>
        </p:sp>
        <p:sp>
          <p:nvSpPr>
            <p:cNvPr id="173087" name="Freeform 1055"/>
            <p:cNvSpPr>
              <a:spLocks/>
            </p:cNvSpPr>
            <p:nvPr/>
          </p:nvSpPr>
          <p:spPr bwMode="auto">
            <a:xfrm>
              <a:off x="996" y="1479"/>
              <a:ext cx="702" cy="368"/>
            </a:xfrm>
            <a:custGeom>
              <a:avLst/>
              <a:gdLst/>
              <a:ahLst/>
              <a:cxnLst>
                <a:cxn ang="0">
                  <a:pos x="1405" y="151"/>
                </a:cxn>
                <a:cxn ang="0">
                  <a:pos x="1321" y="0"/>
                </a:cxn>
                <a:cxn ang="0">
                  <a:pos x="1000" y="363"/>
                </a:cxn>
                <a:cxn ang="0">
                  <a:pos x="932" y="63"/>
                </a:cxn>
                <a:cxn ang="0">
                  <a:pos x="51" y="357"/>
                </a:cxn>
                <a:cxn ang="0">
                  <a:pos x="0" y="736"/>
                </a:cxn>
                <a:cxn ang="0">
                  <a:pos x="784" y="293"/>
                </a:cxn>
                <a:cxn ang="0">
                  <a:pos x="919" y="693"/>
                </a:cxn>
                <a:cxn ang="0">
                  <a:pos x="1373" y="144"/>
                </a:cxn>
                <a:cxn ang="0">
                  <a:pos x="1405" y="151"/>
                </a:cxn>
                <a:cxn ang="0">
                  <a:pos x="1405" y="151"/>
                </a:cxn>
              </a:cxnLst>
              <a:rect l="0" t="0" r="r" b="b"/>
              <a:pathLst>
                <a:path w="1405" h="736">
                  <a:moveTo>
                    <a:pt x="1405" y="151"/>
                  </a:moveTo>
                  <a:lnTo>
                    <a:pt x="1321" y="0"/>
                  </a:lnTo>
                  <a:lnTo>
                    <a:pt x="1000" y="363"/>
                  </a:lnTo>
                  <a:lnTo>
                    <a:pt x="932" y="63"/>
                  </a:lnTo>
                  <a:lnTo>
                    <a:pt x="51" y="357"/>
                  </a:lnTo>
                  <a:lnTo>
                    <a:pt x="0" y="736"/>
                  </a:lnTo>
                  <a:lnTo>
                    <a:pt x="784" y="293"/>
                  </a:lnTo>
                  <a:lnTo>
                    <a:pt x="919" y="693"/>
                  </a:lnTo>
                  <a:lnTo>
                    <a:pt x="1373" y="144"/>
                  </a:lnTo>
                  <a:lnTo>
                    <a:pt x="1405" y="151"/>
                  </a:lnTo>
                  <a:close/>
                </a:path>
              </a:pathLst>
            </a:custGeom>
            <a:solidFill>
              <a:srgbClr val="000000"/>
            </a:solidFill>
            <a:ln w="9525">
              <a:noFill/>
              <a:round/>
              <a:headEnd/>
              <a:tailEnd/>
            </a:ln>
          </p:spPr>
          <p:txBody>
            <a:bodyPr/>
            <a:lstStyle/>
            <a:p>
              <a:endParaRPr lang="en-US"/>
            </a:p>
          </p:txBody>
        </p:sp>
        <p:sp>
          <p:nvSpPr>
            <p:cNvPr id="173088" name="Freeform 1056"/>
            <p:cNvSpPr>
              <a:spLocks/>
            </p:cNvSpPr>
            <p:nvPr/>
          </p:nvSpPr>
          <p:spPr bwMode="auto">
            <a:xfrm>
              <a:off x="816" y="1538"/>
              <a:ext cx="224" cy="187"/>
            </a:xfrm>
            <a:custGeom>
              <a:avLst/>
              <a:gdLst/>
              <a:ahLst/>
              <a:cxnLst>
                <a:cxn ang="0">
                  <a:pos x="448" y="0"/>
                </a:cxn>
                <a:cxn ang="0">
                  <a:pos x="413" y="237"/>
                </a:cxn>
                <a:cxn ang="0">
                  <a:pos x="0" y="376"/>
                </a:cxn>
                <a:cxn ang="0">
                  <a:pos x="448" y="0"/>
                </a:cxn>
                <a:cxn ang="0">
                  <a:pos x="448" y="0"/>
                </a:cxn>
              </a:cxnLst>
              <a:rect l="0" t="0" r="r" b="b"/>
              <a:pathLst>
                <a:path w="448" h="376">
                  <a:moveTo>
                    <a:pt x="448" y="0"/>
                  </a:moveTo>
                  <a:lnTo>
                    <a:pt x="413" y="237"/>
                  </a:lnTo>
                  <a:lnTo>
                    <a:pt x="0" y="376"/>
                  </a:lnTo>
                  <a:lnTo>
                    <a:pt x="448" y="0"/>
                  </a:lnTo>
                  <a:close/>
                </a:path>
              </a:pathLst>
            </a:custGeom>
            <a:solidFill>
              <a:srgbClr val="000000"/>
            </a:solidFill>
            <a:ln w="9525">
              <a:noFill/>
              <a:round/>
              <a:headEnd/>
              <a:tailEnd/>
            </a:ln>
          </p:spPr>
          <p:txBody>
            <a:bodyPr/>
            <a:lstStyle/>
            <a:p>
              <a:endParaRPr lang="en-US"/>
            </a:p>
          </p:txBody>
        </p:sp>
      </p:grpSp>
      <p:pic>
        <p:nvPicPr>
          <p:cNvPr id="173089" name="Picture 1057"/>
          <p:cNvPicPr>
            <a:picLocks noChangeAspect="1" noChangeArrowheads="1"/>
          </p:cNvPicPr>
          <p:nvPr/>
        </p:nvPicPr>
        <p:blipFill>
          <a:blip r:embed="rId2"/>
          <a:srcRect/>
          <a:stretch>
            <a:fillRect/>
          </a:stretch>
        </p:blipFill>
        <p:spPr bwMode="auto">
          <a:xfrm>
            <a:off x="152400" y="1600200"/>
            <a:ext cx="1741488" cy="1150938"/>
          </a:xfrm>
          <a:prstGeom prst="rect">
            <a:avLst/>
          </a:prstGeom>
          <a:noFill/>
          <a:ln w="63500">
            <a:miter lim="800000"/>
            <a:headEnd/>
            <a:tailEnd/>
          </a:ln>
          <a:effectLst/>
        </p:spPr>
      </p:pic>
      <p:pic>
        <p:nvPicPr>
          <p:cNvPr id="173090" name="Picture 1058"/>
          <p:cNvPicPr>
            <a:picLocks noChangeAspect="1" noChangeArrowheads="1"/>
          </p:cNvPicPr>
          <p:nvPr/>
        </p:nvPicPr>
        <p:blipFill>
          <a:blip r:embed="rId3"/>
          <a:srcRect/>
          <a:stretch>
            <a:fillRect/>
          </a:stretch>
        </p:blipFill>
        <p:spPr bwMode="auto">
          <a:xfrm>
            <a:off x="1905000" y="1676400"/>
            <a:ext cx="1752600" cy="273050"/>
          </a:xfrm>
          <a:prstGeom prst="rect">
            <a:avLst/>
          </a:prstGeom>
          <a:noFill/>
          <a:ln w="63500">
            <a:miter lim="800000"/>
            <a:headEnd/>
            <a:tailEnd/>
          </a:ln>
          <a:effectLst/>
        </p:spPr>
      </p:pic>
      <p:pic>
        <p:nvPicPr>
          <p:cNvPr id="173091" name="Picture 1059"/>
          <p:cNvPicPr>
            <a:picLocks noChangeAspect="1" noChangeArrowheads="1"/>
          </p:cNvPicPr>
          <p:nvPr/>
        </p:nvPicPr>
        <p:blipFill>
          <a:blip r:embed="rId3"/>
          <a:srcRect/>
          <a:stretch>
            <a:fillRect/>
          </a:stretch>
        </p:blipFill>
        <p:spPr bwMode="auto">
          <a:xfrm>
            <a:off x="3505200" y="1676400"/>
            <a:ext cx="1600200" cy="247650"/>
          </a:xfrm>
          <a:prstGeom prst="rect">
            <a:avLst/>
          </a:prstGeom>
          <a:noFill/>
          <a:ln w="63500">
            <a:miter lim="800000"/>
            <a:headEnd/>
            <a:tailEnd/>
          </a:ln>
          <a:effectLst/>
        </p:spPr>
      </p:pic>
      <p:pic>
        <p:nvPicPr>
          <p:cNvPr id="173092" name="Picture 1060"/>
          <p:cNvPicPr>
            <a:picLocks noChangeAspect="1" noChangeArrowheads="1"/>
          </p:cNvPicPr>
          <p:nvPr/>
        </p:nvPicPr>
        <p:blipFill>
          <a:blip r:embed="rId3"/>
          <a:srcRect/>
          <a:stretch>
            <a:fillRect/>
          </a:stretch>
        </p:blipFill>
        <p:spPr bwMode="auto">
          <a:xfrm>
            <a:off x="5257800" y="1676400"/>
            <a:ext cx="1676400" cy="260350"/>
          </a:xfrm>
          <a:prstGeom prst="rect">
            <a:avLst/>
          </a:prstGeom>
          <a:noFill/>
          <a:ln w="63500">
            <a:miter lim="800000"/>
            <a:headEnd/>
            <a:tailEnd/>
          </a:ln>
          <a:effectLst/>
        </p:spPr>
      </p:pic>
      <p:pic>
        <p:nvPicPr>
          <p:cNvPr id="173093" name="Picture 1061"/>
          <p:cNvPicPr>
            <a:picLocks noChangeAspect="1" noChangeArrowheads="1"/>
          </p:cNvPicPr>
          <p:nvPr/>
        </p:nvPicPr>
        <p:blipFill>
          <a:blip r:embed="rId3"/>
          <a:srcRect/>
          <a:stretch>
            <a:fillRect/>
          </a:stretch>
        </p:blipFill>
        <p:spPr bwMode="auto">
          <a:xfrm>
            <a:off x="7391400" y="1676400"/>
            <a:ext cx="1752600" cy="274638"/>
          </a:xfrm>
          <a:prstGeom prst="rect">
            <a:avLst/>
          </a:prstGeom>
          <a:noFill/>
          <a:ln w="63500">
            <a:miter lim="800000"/>
            <a:headEnd/>
            <a:tailEnd/>
          </a:ln>
          <a:effectLst/>
        </p:spPr>
      </p:pic>
      <p:sp>
        <p:nvSpPr>
          <p:cNvPr id="173094" name="Rectangle 1062"/>
          <p:cNvSpPr>
            <a:spLocks noGrp="1" noChangeArrowheads="1"/>
          </p:cNvSpPr>
          <p:nvPr>
            <p:ph type="body" idx="1"/>
          </p:nvPr>
        </p:nvSpPr>
        <p:spPr>
          <a:xfrm>
            <a:off x="457200" y="4114800"/>
            <a:ext cx="3886200" cy="762000"/>
          </a:xfrm>
          <a:noFill/>
          <a:ln/>
        </p:spPr>
        <p:txBody>
          <a:bodyPr/>
          <a:lstStyle/>
          <a:p>
            <a:pPr>
              <a:buFontTx/>
              <a:buNone/>
            </a:pPr>
            <a:r>
              <a:rPr lang="en-US" sz="3600">
                <a:solidFill>
                  <a:srgbClr val="FF0000"/>
                </a:solidFill>
                <a:latin typeface="Arial" charset="0"/>
              </a:rPr>
              <a:t>M</a:t>
            </a:r>
            <a:r>
              <a:rPr lang="en-US" sz="3600" baseline="-25000">
                <a:solidFill>
                  <a:srgbClr val="FF0000"/>
                </a:solidFill>
                <a:latin typeface="Arial" charset="0"/>
              </a:rPr>
              <a:t>moving</a:t>
            </a:r>
            <a:r>
              <a:rPr lang="en-US" sz="3600">
                <a:solidFill>
                  <a:srgbClr val="FF0000"/>
                </a:solidFill>
                <a:latin typeface="Arial" charset="0"/>
              </a:rPr>
              <a:t> </a:t>
            </a:r>
            <a:r>
              <a:rPr lang="en-US" sz="3600">
                <a:solidFill>
                  <a:srgbClr val="FF0000"/>
                </a:solidFill>
              </a:rPr>
              <a:t>=  </a:t>
            </a:r>
            <a:r>
              <a:rPr lang="en-US" sz="3600">
                <a:solidFill>
                  <a:srgbClr val="FF0000"/>
                </a:solidFill>
                <a:latin typeface="Math1" pitchFamily="2" charset="2"/>
              </a:rPr>
              <a:t>g</a:t>
            </a:r>
            <a:r>
              <a:rPr lang="en-US" sz="3600" baseline="30000">
                <a:solidFill>
                  <a:srgbClr val="FF0000"/>
                </a:solidFill>
                <a:latin typeface="Arial" charset="0"/>
              </a:rPr>
              <a:t> </a:t>
            </a:r>
            <a:r>
              <a:rPr lang="en-US" sz="3600">
                <a:solidFill>
                  <a:srgbClr val="FF0000"/>
                </a:solidFill>
                <a:latin typeface="Arial" charset="0"/>
              </a:rPr>
              <a:t>M</a:t>
            </a:r>
            <a:r>
              <a:rPr lang="en-US" sz="3600" baseline="-25000">
                <a:solidFill>
                  <a:srgbClr val="FF0000"/>
                </a:solidFill>
                <a:latin typeface="Arial" charset="0"/>
              </a:rPr>
              <a:t>rest</a:t>
            </a:r>
            <a:r>
              <a:rPr lang="en-US" sz="3600" baseline="-25000">
                <a:latin typeface="Arial" charset="0"/>
              </a:rPr>
              <a:t>  </a:t>
            </a:r>
          </a:p>
        </p:txBody>
      </p:sp>
      <p:sp>
        <p:nvSpPr>
          <p:cNvPr id="173095" name="Line 1063"/>
          <p:cNvSpPr>
            <a:spLocks noChangeShapeType="1"/>
          </p:cNvSpPr>
          <p:nvPr/>
        </p:nvSpPr>
        <p:spPr bwMode="auto">
          <a:xfrm>
            <a:off x="3657600" y="4876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3096" name="Line 1064"/>
          <p:cNvSpPr>
            <a:spLocks noChangeShapeType="1"/>
          </p:cNvSpPr>
          <p:nvPr/>
        </p:nvSpPr>
        <p:spPr bwMode="auto">
          <a:xfrm>
            <a:off x="2514600" y="4876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3097" name="Line 1065"/>
          <p:cNvSpPr>
            <a:spLocks noChangeShapeType="1"/>
          </p:cNvSpPr>
          <p:nvPr/>
        </p:nvSpPr>
        <p:spPr bwMode="auto">
          <a:xfrm>
            <a:off x="777875" y="4837113"/>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3098" name="Text Box 1066"/>
          <p:cNvSpPr txBox="1">
            <a:spLocks noChangeArrowheads="1"/>
          </p:cNvSpPr>
          <p:nvPr/>
        </p:nvSpPr>
        <p:spPr bwMode="auto">
          <a:xfrm>
            <a:off x="3336925" y="5602288"/>
            <a:ext cx="693738" cy="457200"/>
          </a:xfrm>
          <a:prstGeom prst="rect">
            <a:avLst/>
          </a:prstGeom>
          <a:noFill/>
          <a:ln w="63500">
            <a:noFill/>
            <a:miter lim="800000"/>
            <a:headEnd/>
            <a:tailEnd/>
          </a:ln>
          <a:effectLst/>
        </p:spPr>
        <p:txBody>
          <a:bodyPr wrap="none">
            <a:spAutoFit/>
          </a:bodyPr>
          <a:lstStyle/>
          <a:p>
            <a:pPr algn="l"/>
            <a:r>
              <a:rPr lang="en-US"/>
              <a:t>10g</a:t>
            </a:r>
          </a:p>
        </p:txBody>
      </p:sp>
      <p:sp>
        <p:nvSpPr>
          <p:cNvPr id="173099" name="Text Box 1067"/>
          <p:cNvSpPr txBox="1">
            <a:spLocks noChangeArrowheads="1"/>
          </p:cNvSpPr>
          <p:nvPr/>
        </p:nvSpPr>
        <p:spPr bwMode="auto">
          <a:xfrm>
            <a:off x="2362200" y="5562600"/>
            <a:ext cx="608013" cy="457200"/>
          </a:xfrm>
          <a:prstGeom prst="rect">
            <a:avLst/>
          </a:prstGeom>
          <a:noFill/>
          <a:ln w="63500">
            <a:noFill/>
            <a:miter lim="800000"/>
            <a:headEnd/>
            <a:tailEnd/>
          </a:ln>
          <a:effectLst/>
        </p:spPr>
        <p:txBody>
          <a:bodyPr wrap="none">
            <a:spAutoFit/>
          </a:bodyPr>
          <a:lstStyle/>
          <a:p>
            <a:pPr algn="l"/>
            <a:r>
              <a:rPr lang="en-US"/>
              <a:t>1.7</a:t>
            </a:r>
          </a:p>
        </p:txBody>
      </p:sp>
      <p:sp>
        <p:nvSpPr>
          <p:cNvPr id="173100" name="Text Box 1068"/>
          <p:cNvSpPr txBox="1">
            <a:spLocks noChangeArrowheads="1"/>
          </p:cNvSpPr>
          <p:nvPr/>
        </p:nvSpPr>
        <p:spPr bwMode="auto">
          <a:xfrm>
            <a:off x="457200" y="5562600"/>
            <a:ext cx="693738" cy="457200"/>
          </a:xfrm>
          <a:prstGeom prst="rect">
            <a:avLst/>
          </a:prstGeom>
          <a:noFill/>
          <a:ln w="63500">
            <a:noFill/>
            <a:miter lim="800000"/>
            <a:headEnd/>
            <a:tailEnd/>
          </a:ln>
          <a:effectLst/>
        </p:spPr>
        <p:txBody>
          <a:bodyPr wrap="none">
            <a:spAutoFit/>
          </a:bodyPr>
          <a:lstStyle/>
          <a:p>
            <a:pPr algn="l"/>
            <a:r>
              <a:rPr lang="en-US"/>
              <a:t>17g</a:t>
            </a:r>
          </a:p>
        </p:txBody>
      </p:sp>
      <p:sp>
        <p:nvSpPr>
          <p:cNvPr id="173101" name="Line 1069"/>
          <p:cNvSpPr>
            <a:spLocks noChangeShapeType="1"/>
          </p:cNvSpPr>
          <p:nvPr/>
        </p:nvSpPr>
        <p:spPr bwMode="auto">
          <a:xfrm flipV="1">
            <a:off x="7239000" y="4724400"/>
            <a:ext cx="1219200" cy="228600"/>
          </a:xfrm>
          <a:prstGeom prst="line">
            <a:avLst/>
          </a:prstGeom>
          <a:noFill/>
          <a:ln w="63500">
            <a:solidFill>
              <a:srgbClr val="FF0000"/>
            </a:solidFill>
            <a:round/>
            <a:headEnd/>
            <a:tailEnd type="arrow" w="med" len="me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73090"/>
                                        </p:tgtEl>
                                        <p:attrNameLst>
                                          <p:attrName>style.visibility</p:attrName>
                                        </p:attrNameLst>
                                      </p:cBhvr>
                                      <p:to>
                                        <p:strVal val="visible"/>
                                      </p:to>
                                    </p:set>
                                  </p:childTnLst>
                                  <p:subTnLst>
                                    <p:set>
                                      <p:cBhvr override="childStyle">
                                        <p:cTn dur="1" fill="hold" display="0" masterRel="nextClick" afterEffect="1"/>
                                        <p:tgtEl>
                                          <p:spTgt spid="173090"/>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173091"/>
                                        </p:tgtEl>
                                        <p:attrNameLst>
                                          <p:attrName>style.visibility</p:attrName>
                                        </p:attrNameLst>
                                      </p:cBhvr>
                                      <p:to>
                                        <p:strVal val="visible"/>
                                      </p:to>
                                    </p:set>
                                  </p:childTnLst>
                                  <p:subTnLst>
                                    <p:set>
                                      <p:cBhvr override="childStyle">
                                        <p:cTn dur="1" fill="hold" display="0" masterRel="nextClick" afterEffect="1"/>
                                        <p:tgtEl>
                                          <p:spTgt spid="173091"/>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73092"/>
                                        </p:tgtEl>
                                        <p:attrNameLst>
                                          <p:attrName>style.visibility</p:attrName>
                                        </p:attrNameLst>
                                      </p:cBhvr>
                                      <p:to>
                                        <p:strVal val="visible"/>
                                      </p:to>
                                    </p:set>
                                  </p:childTnLst>
                                  <p:subTnLst>
                                    <p:set>
                                      <p:cBhvr override="childStyle">
                                        <p:cTn dur="1" fill="hold" display="0" masterRel="nextClick" afterEffect="1"/>
                                        <p:tgtEl>
                                          <p:spTgt spid="173092"/>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173093"/>
                                        </p:tgtEl>
                                        <p:attrNameLst>
                                          <p:attrName>style.visibility</p:attrName>
                                        </p:attrNameLst>
                                      </p:cBhvr>
                                      <p:to>
                                        <p:strVal val="visible"/>
                                      </p:to>
                                    </p:set>
                                  </p:childTnLst>
                                  <p:subTnLst>
                                    <p:set>
                                      <p:cBhvr override="childStyle">
                                        <p:cTn dur="1" fill="hold" display="0" masterRel="nextClick" afterEffect="1"/>
                                        <p:tgtEl>
                                          <p:spTgt spid="173093"/>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1026"/>
          <p:cNvSpPr>
            <a:spLocks noGrp="1" noChangeArrowheads="1"/>
          </p:cNvSpPr>
          <p:nvPr>
            <p:ph type="title"/>
          </p:nvPr>
        </p:nvSpPr>
        <p:spPr>
          <a:xfrm>
            <a:off x="0" y="0"/>
            <a:ext cx="7772400" cy="990600"/>
          </a:xfrm>
        </p:spPr>
        <p:txBody>
          <a:bodyPr/>
          <a:lstStyle/>
          <a:p>
            <a:pPr algn="l"/>
            <a:r>
              <a:rPr lang="en-US" u="sng">
                <a:latin typeface="Arial" charset="0"/>
              </a:rPr>
              <a:t>mass increase</a:t>
            </a:r>
            <a:endParaRPr lang="en-US" u="sng"/>
          </a:p>
        </p:txBody>
      </p:sp>
      <p:grpSp>
        <p:nvGrpSpPr>
          <p:cNvPr id="174083" name="Group 1027"/>
          <p:cNvGrpSpPr>
            <a:grpSpLocks/>
          </p:cNvGrpSpPr>
          <p:nvPr/>
        </p:nvGrpSpPr>
        <p:grpSpPr bwMode="auto">
          <a:xfrm>
            <a:off x="5410200" y="3276600"/>
            <a:ext cx="3581400" cy="3200400"/>
            <a:chOff x="-2688" y="624"/>
            <a:chExt cx="2256" cy="2016"/>
          </a:xfrm>
        </p:grpSpPr>
        <p:sp>
          <p:nvSpPr>
            <p:cNvPr id="174084" name="Oval 1028"/>
            <p:cNvSpPr>
              <a:spLocks noChangeArrowheads="1"/>
            </p:cNvSpPr>
            <p:nvPr/>
          </p:nvSpPr>
          <p:spPr bwMode="auto">
            <a:xfrm>
              <a:off x="-2688" y="624"/>
              <a:ext cx="2256" cy="2016"/>
            </a:xfrm>
            <a:prstGeom prst="ellipse">
              <a:avLst/>
            </a:prstGeom>
            <a:gradFill rotWithShape="0">
              <a:gsLst>
                <a:gs pos="0">
                  <a:srgbClr val="FFFFFF"/>
                </a:gs>
                <a:gs pos="100000">
                  <a:srgbClr val="FFFFFF">
                    <a:gamma/>
                    <a:shade val="46275"/>
                    <a:invGamma/>
                  </a:srgbClr>
                </a:gs>
              </a:gsLst>
              <a:lin ang="18900000" scaled="1"/>
            </a:gradFill>
            <a:ln w="38100">
              <a:solidFill>
                <a:schemeClr val="tx1"/>
              </a:solidFill>
              <a:round/>
              <a:headEnd/>
              <a:tailEnd/>
            </a:ln>
            <a:effectLst/>
          </p:spPr>
          <p:txBody>
            <a:bodyPr anchor="ctr">
              <a:spAutoFit/>
            </a:bodyPr>
            <a:lstStyle/>
            <a:p>
              <a:endParaRPr lang="en-US"/>
            </a:p>
          </p:txBody>
        </p:sp>
        <p:sp>
          <p:nvSpPr>
            <p:cNvPr id="174085" name="Oval 1029"/>
            <p:cNvSpPr>
              <a:spLocks noChangeArrowheads="1"/>
            </p:cNvSpPr>
            <p:nvPr/>
          </p:nvSpPr>
          <p:spPr bwMode="auto">
            <a:xfrm>
              <a:off x="-2400" y="912"/>
              <a:ext cx="1680" cy="1461"/>
            </a:xfrm>
            <a:prstGeom prst="ellipse">
              <a:avLst/>
            </a:prstGeom>
            <a:solidFill>
              <a:schemeClr val="bg1"/>
            </a:solidFill>
            <a:ln w="38100">
              <a:solidFill>
                <a:schemeClr val="tx1"/>
              </a:solidFill>
              <a:round/>
              <a:headEnd/>
              <a:tailEnd/>
            </a:ln>
            <a:effectLst/>
          </p:spPr>
          <p:txBody>
            <a:bodyPr anchor="ctr">
              <a:spAutoFit/>
            </a:bodyPr>
            <a:lstStyle/>
            <a:p>
              <a:endParaRPr lang="en-US"/>
            </a:p>
          </p:txBody>
        </p:sp>
        <p:sp>
          <p:nvSpPr>
            <p:cNvPr id="174086" name="Line 1030"/>
            <p:cNvSpPr>
              <a:spLocks noChangeShapeType="1"/>
            </p:cNvSpPr>
            <p:nvPr/>
          </p:nvSpPr>
          <p:spPr bwMode="auto">
            <a:xfrm flipH="1">
              <a:off x="-2128" y="1688"/>
              <a:ext cx="576" cy="825"/>
            </a:xfrm>
            <a:prstGeom prst="line">
              <a:avLst/>
            </a:prstGeom>
            <a:noFill/>
            <a:ln w="38100">
              <a:solidFill>
                <a:schemeClr val="tx1"/>
              </a:solidFill>
              <a:round/>
              <a:headEnd/>
              <a:tailEnd/>
            </a:ln>
            <a:effectLst/>
          </p:spPr>
          <p:txBody>
            <a:bodyPr anchor="ctr">
              <a:spAutoFit/>
            </a:bodyPr>
            <a:lstStyle/>
            <a:p>
              <a:endParaRPr lang="en-US"/>
            </a:p>
          </p:txBody>
        </p:sp>
        <p:sp>
          <p:nvSpPr>
            <p:cNvPr id="174087" name="Line 1031"/>
            <p:cNvSpPr>
              <a:spLocks noChangeShapeType="1"/>
            </p:cNvSpPr>
            <p:nvPr/>
          </p:nvSpPr>
          <p:spPr bwMode="auto">
            <a:xfrm>
              <a:off x="-1552" y="1688"/>
              <a:ext cx="512" cy="825"/>
            </a:xfrm>
            <a:prstGeom prst="line">
              <a:avLst/>
            </a:prstGeom>
            <a:noFill/>
            <a:ln w="50800" cap="rnd">
              <a:solidFill>
                <a:schemeClr val="tx1"/>
              </a:solidFill>
              <a:prstDash val="sysDot"/>
              <a:round/>
              <a:headEnd/>
              <a:tailEnd/>
            </a:ln>
            <a:effectLst/>
          </p:spPr>
          <p:txBody>
            <a:bodyPr anchor="ctr">
              <a:spAutoFit/>
            </a:bodyPr>
            <a:lstStyle/>
            <a:p>
              <a:endParaRPr lang="en-US"/>
            </a:p>
          </p:txBody>
        </p:sp>
        <p:sp>
          <p:nvSpPr>
            <p:cNvPr id="174088" name="Oval 1032"/>
            <p:cNvSpPr>
              <a:spLocks noChangeArrowheads="1"/>
            </p:cNvSpPr>
            <p:nvPr/>
          </p:nvSpPr>
          <p:spPr bwMode="auto">
            <a:xfrm>
              <a:off x="-1680" y="1584"/>
              <a:ext cx="256" cy="254"/>
            </a:xfrm>
            <a:prstGeom prst="ellipse">
              <a:avLst/>
            </a:prstGeom>
            <a:solidFill>
              <a:schemeClr val="tx2"/>
            </a:solidFill>
            <a:ln w="38100">
              <a:solidFill>
                <a:schemeClr val="tx1"/>
              </a:solidFill>
              <a:round/>
              <a:headEnd/>
              <a:tailEnd/>
            </a:ln>
            <a:effectLst/>
          </p:spPr>
          <p:txBody>
            <a:bodyPr anchor="ctr">
              <a:spAutoFit/>
            </a:bodyPr>
            <a:lstStyle/>
            <a:p>
              <a:endParaRPr lang="en-US"/>
            </a:p>
          </p:txBody>
        </p:sp>
        <p:sp>
          <p:nvSpPr>
            <p:cNvPr id="174089" name="Line 1033"/>
            <p:cNvSpPr>
              <a:spLocks noChangeShapeType="1"/>
            </p:cNvSpPr>
            <p:nvPr/>
          </p:nvSpPr>
          <p:spPr bwMode="auto">
            <a:xfrm>
              <a:off x="-1536" y="912"/>
              <a:ext cx="0" cy="288"/>
            </a:xfrm>
            <a:prstGeom prst="line">
              <a:avLst/>
            </a:prstGeom>
            <a:noFill/>
            <a:ln w="38100">
              <a:solidFill>
                <a:schemeClr val="tx1"/>
              </a:solidFill>
              <a:round/>
              <a:headEnd/>
              <a:tailEnd/>
            </a:ln>
            <a:effectLst/>
          </p:spPr>
          <p:txBody>
            <a:bodyPr anchor="ctr">
              <a:spAutoFit/>
            </a:bodyPr>
            <a:lstStyle/>
            <a:p>
              <a:endParaRPr lang="en-US"/>
            </a:p>
          </p:txBody>
        </p:sp>
        <p:sp>
          <p:nvSpPr>
            <p:cNvPr id="174090" name="Line 1034"/>
            <p:cNvSpPr>
              <a:spLocks noChangeShapeType="1"/>
            </p:cNvSpPr>
            <p:nvPr/>
          </p:nvSpPr>
          <p:spPr bwMode="auto">
            <a:xfrm>
              <a:off x="-2352" y="1392"/>
              <a:ext cx="288" cy="144"/>
            </a:xfrm>
            <a:prstGeom prst="line">
              <a:avLst/>
            </a:prstGeom>
            <a:noFill/>
            <a:ln w="38100">
              <a:solidFill>
                <a:schemeClr val="tx1"/>
              </a:solidFill>
              <a:round/>
              <a:headEnd/>
              <a:tailEnd/>
            </a:ln>
            <a:effectLst/>
          </p:spPr>
          <p:txBody>
            <a:bodyPr anchor="ctr">
              <a:spAutoFit/>
            </a:bodyPr>
            <a:lstStyle/>
            <a:p>
              <a:endParaRPr lang="en-US"/>
            </a:p>
          </p:txBody>
        </p:sp>
        <p:sp>
          <p:nvSpPr>
            <p:cNvPr id="174091" name="Line 1035"/>
            <p:cNvSpPr>
              <a:spLocks noChangeShapeType="1"/>
            </p:cNvSpPr>
            <p:nvPr/>
          </p:nvSpPr>
          <p:spPr bwMode="auto">
            <a:xfrm flipH="1">
              <a:off x="-1056" y="1344"/>
              <a:ext cx="240" cy="144"/>
            </a:xfrm>
            <a:prstGeom prst="line">
              <a:avLst/>
            </a:prstGeom>
            <a:noFill/>
            <a:ln w="38100">
              <a:solidFill>
                <a:schemeClr val="tx1"/>
              </a:solidFill>
              <a:round/>
              <a:headEnd/>
              <a:tailEnd/>
            </a:ln>
            <a:effectLst/>
          </p:spPr>
          <p:txBody>
            <a:bodyPr anchor="ctr">
              <a:spAutoFit/>
            </a:bodyPr>
            <a:lstStyle/>
            <a:p>
              <a:endParaRPr lang="en-US"/>
            </a:p>
          </p:txBody>
        </p:sp>
        <p:sp>
          <p:nvSpPr>
            <p:cNvPr id="174092" name="Line 1036"/>
            <p:cNvSpPr>
              <a:spLocks noChangeShapeType="1"/>
            </p:cNvSpPr>
            <p:nvPr/>
          </p:nvSpPr>
          <p:spPr bwMode="auto">
            <a:xfrm flipV="1">
              <a:off x="-2304" y="1920"/>
              <a:ext cx="96" cy="48"/>
            </a:xfrm>
            <a:prstGeom prst="line">
              <a:avLst/>
            </a:prstGeom>
            <a:noFill/>
            <a:ln w="12700">
              <a:solidFill>
                <a:srgbClr val="0000FF"/>
              </a:solidFill>
              <a:round/>
              <a:headEnd/>
              <a:tailEnd/>
            </a:ln>
            <a:effectLst/>
          </p:spPr>
          <p:txBody>
            <a:bodyPr wrap="none" anchor="ctr">
              <a:spAutoFit/>
            </a:bodyPr>
            <a:lstStyle/>
            <a:p>
              <a:endParaRPr lang="en-US"/>
            </a:p>
          </p:txBody>
        </p:sp>
        <p:sp>
          <p:nvSpPr>
            <p:cNvPr id="174093" name="Line 1037"/>
            <p:cNvSpPr>
              <a:spLocks noChangeShapeType="1"/>
            </p:cNvSpPr>
            <p:nvPr/>
          </p:nvSpPr>
          <p:spPr bwMode="auto">
            <a:xfrm>
              <a:off x="-2064" y="1056"/>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4094" name="Line 1038"/>
            <p:cNvSpPr>
              <a:spLocks noChangeShapeType="1"/>
            </p:cNvSpPr>
            <p:nvPr/>
          </p:nvSpPr>
          <p:spPr bwMode="auto">
            <a:xfrm flipH="1">
              <a:off x="-1104" y="1104"/>
              <a:ext cx="96" cy="96"/>
            </a:xfrm>
            <a:prstGeom prst="line">
              <a:avLst/>
            </a:prstGeom>
            <a:noFill/>
            <a:ln w="12700">
              <a:solidFill>
                <a:schemeClr val="accent2"/>
              </a:solidFill>
              <a:round/>
              <a:headEnd/>
              <a:tailEnd/>
            </a:ln>
            <a:effectLst/>
          </p:spPr>
          <p:txBody>
            <a:bodyPr anchor="ctr">
              <a:spAutoFit/>
            </a:bodyPr>
            <a:lstStyle/>
            <a:p>
              <a:endParaRPr lang="en-US"/>
            </a:p>
          </p:txBody>
        </p:sp>
        <p:sp>
          <p:nvSpPr>
            <p:cNvPr id="174095" name="Line 1039"/>
            <p:cNvSpPr>
              <a:spLocks noChangeShapeType="1"/>
            </p:cNvSpPr>
            <p:nvPr/>
          </p:nvSpPr>
          <p:spPr bwMode="auto">
            <a:xfrm flipH="1" flipV="1">
              <a:off x="-912" y="1920"/>
              <a:ext cx="96" cy="48"/>
            </a:xfrm>
            <a:prstGeom prst="line">
              <a:avLst/>
            </a:prstGeom>
            <a:noFill/>
            <a:ln w="12700">
              <a:solidFill>
                <a:schemeClr val="accent2"/>
              </a:solidFill>
              <a:round/>
              <a:headEnd/>
              <a:tailEnd/>
            </a:ln>
            <a:effectLst/>
          </p:spPr>
          <p:txBody>
            <a:bodyPr wrap="none" anchor="ctr">
              <a:spAutoFit/>
            </a:bodyPr>
            <a:lstStyle/>
            <a:p>
              <a:endParaRPr lang="en-US"/>
            </a:p>
          </p:txBody>
        </p:sp>
      </p:grpSp>
      <p:grpSp>
        <p:nvGrpSpPr>
          <p:cNvPr id="174096" name="Group 1040"/>
          <p:cNvGrpSpPr>
            <a:grpSpLocks/>
          </p:cNvGrpSpPr>
          <p:nvPr/>
        </p:nvGrpSpPr>
        <p:grpSpPr bwMode="auto">
          <a:xfrm>
            <a:off x="6553200" y="6019800"/>
            <a:ext cx="1309688" cy="457200"/>
            <a:chOff x="960" y="1104"/>
            <a:chExt cx="825" cy="288"/>
          </a:xfrm>
        </p:grpSpPr>
        <p:sp>
          <p:nvSpPr>
            <p:cNvPr id="174097" name="Text Box 1041"/>
            <p:cNvSpPr txBox="1">
              <a:spLocks noChangeArrowheads="1"/>
            </p:cNvSpPr>
            <p:nvPr/>
          </p:nvSpPr>
          <p:spPr bwMode="auto">
            <a:xfrm>
              <a:off x="960" y="1104"/>
              <a:ext cx="212" cy="288"/>
            </a:xfrm>
            <a:prstGeom prst="rect">
              <a:avLst/>
            </a:prstGeom>
            <a:noFill/>
            <a:ln w="63500">
              <a:noFill/>
              <a:miter lim="800000"/>
              <a:headEnd/>
              <a:tailEnd/>
            </a:ln>
            <a:effectLst/>
          </p:spPr>
          <p:txBody>
            <a:bodyPr wrap="none">
              <a:spAutoFit/>
            </a:bodyPr>
            <a:lstStyle/>
            <a:p>
              <a:r>
                <a:rPr lang="en-US">
                  <a:latin typeface="Times New Roman" pitchFamily="18" charset="0"/>
                </a:rPr>
                <a:t>0</a:t>
              </a:r>
            </a:p>
          </p:txBody>
        </p:sp>
        <p:sp>
          <p:nvSpPr>
            <p:cNvPr id="174098" name="Text Box 1042"/>
            <p:cNvSpPr txBox="1">
              <a:spLocks noChangeArrowheads="1"/>
            </p:cNvSpPr>
            <p:nvPr/>
          </p:nvSpPr>
          <p:spPr bwMode="auto">
            <a:xfrm>
              <a:off x="1584" y="1104"/>
              <a:ext cx="201" cy="288"/>
            </a:xfrm>
            <a:prstGeom prst="rect">
              <a:avLst/>
            </a:prstGeom>
            <a:noFill/>
            <a:ln w="63500">
              <a:noFill/>
              <a:miter lim="800000"/>
              <a:headEnd/>
              <a:tailEnd/>
            </a:ln>
            <a:effectLst/>
          </p:spPr>
          <p:txBody>
            <a:bodyPr wrap="none">
              <a:spAutoFit/>
            </a:bodyPr>
            <a:lstStyle/>
            <a:p>
              <a:r>
                <a:rPr lang="en-US">
                  <a:latin typeface="Times New Roman" pitchFamily="18" charset="0"/>
                </a:rPr>
                <a:t>c</a:t>
              </a:r>
            </a:p>
          </p:txBody>
        </p:sp>
      </p:grpSp>
      <p:grpSp>
        <p:nvGrpSpPr>
          <p:cNvPr id="174099" name="Group 1043"/>
          <p:cNvGrpSpPr>
            <a:grpSpLocks/>
          </p:cNvGrpSpPr>
          <p:nvPr/>
        </p:nvGrpSpPr>
        <p:grpSpPr bwMode="auto">
          <a:xfrm>
            <a:off x="762000" y="1066800"/>
            <a:ext cx="2057400" cy="1503363"/>
            <a:chOff x="816" y="541"/>
            <a:chExt cx="2019" cy="1318"/>
          </a:xfrm>
        </p:grpSpPr>
        <p:sp>
          <p:nvSpPr>
            <p:cNvPr id="174100" name="Freeform 1044"/>
            <p:cNvSpPr>
              <a:spLocks/>
            </p:cNvSpPr>
            <p:nvPr/>
          </p:nvSpPr>
          <p:spPr bwMode="auto">
            <a:xfrm>
              <a:off x="994" y="598"/>
              <a:ext cx="1777" cy="1178"/>
            </a:xfrm>
            <a:custGeom>
              <a:avLst/>
              <a:gdLst/>
              <a:ahLst/>
              <a:cxnLst>
                <a:cxn ang="0">
                  <a:pos x="33" y="933"/>
                </a:cxn>
                <a:cxn ang="0">
                  <a:pos x="294" y="719"/>
                </a:cxn>
                <a:cxn ang="0">
                  <a:pos x="204" y="284"/>
                </a:cxn>
                <a:cxn ang="0">
                  <a:pos x="526" y="152"/>
                </a:cxn>
                <a:cxn ang="0">
                  <a:pos x="1366" y="338"/>
                </a:cxn>
                <a:cxn ang="0">
                  <a:pos x="1551" y="187"/>
                </a:cxn>
                <a:cxn ang="0">
                  <a:pos x="1742" y="227"/>
                </a:cxn>
                <a:cxn ang="0">
                  <a:pos x="1926" y="361"/>
                </a:cxn>
                <a:cxn ang="0">
                  <a:pos x="2397" y="0"/>
                </a:cxn>
                <a:cxn ang="0">
                  <a:pos x="2501" y="450"/>
                </a:cxn>
                <a:cxn ang="0">
                  <a:pos x="2965" y="394"/>
                </a:cxn>
                <a:cxn ang="0">
                  <a:pos x="2930" y="829"/>
                </a:cxn>
                <a:cxn ang="0">
                  <a:pos x="3553" y="857"/>
                </a:cxn>
                <a:cxn ang="0">
                  <a:pos x="3212" y="1162"/>
                </a:cxn>
                <a:cxn ang="0">
                  <a:pos x="3212" y="1368"/>
                </a:cxn>
                <a:cxn ang="0">
                  <a:pos x="2952" y="1478"/>
                </a:cxn>
                <a:cxn ang="0">
                  <a:pos x="3293" y="1879"/>
                </a:cxn>
                <a:cxn ang="0">
                  <a:pos x="2854" y="1899"/>
                </a:cxn>
                <a:cxn ang="0">
                  <a:pos x="3102" y="2356"/>
                </a:cxn>
                <a:cxn ang="0">
                  <a:pos x="1974" y="2010"/>
                </a:cxn>
                <a:cxn ang="0">
                  <a:pos x="1802" y="2105"/>
                </a:cxn>
                <a:cxn ang="0">
                  <a:pos x="1310" y="1879"/>
                </a:cxn>
                <a:cxn ang="0">
                  <a:pos x="915" y="2203"/>
                </a:cxn>
                <a:cxn ang="0">
                  <a:pos x="811" y="1934"/>
                </a:cxn>
                <a:cxn ang="0">
                  <a:pos x="149" y="2257"/>
                </a:cxn>
                <a:cxn ang="0">
                  <a:pos x="0" y="2023"/>
                </a:cxn>
                <a:cxn ang="0">
                  <a:pos x="226" y="1652"/>
                </a:cxn>
                <a:cxn ang="0">
                  <a:pos x="238" y="1250"/>
                </a:cxn>
                <a:cxn ang="0">
                  <a:pos x="33" y="933"/>
                </a:cxn>
                <a:cxn ang="0">
                  <a:pos x="33" y="933"/>
                </a:cxn>
              </a:cxnLst>
              <a:rect l="0" t="0" r="r" b="b"/>
              <a:pathLst>
                <a:path w="3553" h="2356">
                  <a:moveTo>
                    <a:pt x="33" y="933"/>
                  </a:moveTo>
                  <a:lnTo>
                    <a:pt x="294" y="719"/>
                  </a:lnTo>
                  <a:lnTo>
                    <a:pt x="204" y="284"/>
                  </a:lnTo>
                  <a:lnTo>
                    <a:pt x="526" y="152"/>
                  </a:lnTo>
                  <a:lnTo>
                    <a:pt x="1366" y="338"/>
                  </a:lnTo>
                  <a:lnTo>
                    <a:pt x="1551" y="187"/>
                  </a:lnTo>
                  <a:lnTo>
                    <a:pt x="1742" y="227"/>
                  </a:lnTo>
                  <a:lnTo>
                    <a:pt x="1926" y="361"/>
                  </a:lnTo>
                  <a:lnTo>
                    <a:pt x="2397" y="0"/>
                  </a:lnTo>
                  <a:lnTo>
                    <a:pt x="2501" y="450"/>
                  </a:lnTo>
                  <a:lnTo>
                    <a:pt x="2965" y="394"/>
                  </a:lnTo>
                  <a:lnTo>
                    <a:pt x="2930" y="829"/>
                  </a:lnTo>
                  <a:lnTo>
                    <a:pt x="3553" y="857"/>
                  </a:lnTo>
                  <a:lnTo>
                    <a:pt x="3212" y="1162"/>
                  </a:lnTo>
                  <a:lnTo>
                    <a:pt x="3212" y="1368"/>
                  </a:lnTo>
                  <a:lnTo>
                    <a:pt x="2952" y="1478"/>
                  </a:lnTo>
                  <a:lnTo>
                    <a:pt x="3293" y="1879"/>
                  </a:lnTo>
                  <a:lnTo>
                    <a:pt x="2854" y="1899"/>
                  </a:lnTo>
                  <a:lnTo>
                    <a:pt x="3102" y="2356"/>
                  </a:lnTo>
                  <a:lnTo>
                    <a:pt x="1974" y="2010"/>
                  </a:lnTo>
                  <a:lnTo>
                    <a:pt x="1802" y="2105"/>
                  </a:lnTo>
                  <a:lnTo>
                    <a:pt x="1310" y="1879"/>
                  </a:lnTo>
                  <a:lnTo>
                    <a:pt x="915" y="2203"/>
                  </a:lnTo>
                  <a:lnTo>
                    <a:pt x="811" y="1934"/>
                  </a:lnTo>
                  <a:lnTo>
                    <a:pt x="149" y="2257"/>
                  </a:lnTo>
                  <a:lnTo>
                    <a:pt x="0" y="2023"/>
                  </a:lnTo>
                  <a:lnTo>
                    <a:pt x="226" y="1652"/>
                  </a:lnTo>
                  <a:lnTo>
                    <a:pt x="238" y="1250"/>
                  </a:lnTo>
                  <a:lnTo>
                    <a:pt x="33" y="933"/>
                  </a:lnTo>
                  <a:close/>
                </a:path>
              </a:pathLst>
            </a:custGeom>
            <a:solidFill>
              <a:srgbClr val="FF0000"/>
            </a:solidFill>
            <a:ln w="9525">
              <a:noFill/>
              <a:round/>
              <a:headEnd/>
              <a:tailEnd/>
            </a:ln>
          </p:spPr>
          <p:txBody>
            <a:bodyPr/>
            <a:lstStyle/>
            <a:p>
              <a:endParaRPr lang="en-US"/>
            </a:p>
          </p:txBody>
        </p:sp>
        <p:sp>
          <p:nvSpPr>
            <p:cNvPr id="174101" name="Freeform 1045"/>
            <p:cNvSpPr>
              <a:spLocks/>
            </p:cNvSpPr>
            <p:nvPr/>
          </p:nvSpPr>
          <p:spPr bwMode="auto">
            <a:xfrm>
              <a:off x="913" y="941"/>
              <a:ext cx="435" cy="592"/>
            </a:xfrm>
            <a:custGeom>
              <a:avLst/>
              <a:gdLst/>
              <a:ahLst/>
              <a:cxnLst>
                <a:cxn ang="0">
                  <a:pos x="253" y="1186"/>
                </a:cxn>
                <a:cxn ang="0">
                  <a:pos x="331" y="654"/>
                </a:cxn>
                <a:cxn ang="0">
                  <a:pos x="0" y="269"/>
                </a:cxn>
                <a:cxn ang="0">
                  <a:pos x="455" y="0"/>
                </a:cxn>
                <a:cxn ang="0">
                  <a:pos x="580" y="190"/>
                </a:cxn>
                <a:cxn ang="0">
                  <a:pos x="268" y="253"/>
                </a:cxn>
                <a:cxn ang="0">
                  <a:pos x="845" y="427"/>
                </a:cxn>
                <a:cxn ang="0">
                  <a:pos x="433" y="611"/>
                </a:cxn>
                <a:cxn ang="0">
                  <a:pos x="868" y="669"/>
                </a:cxn>
                <a:cxn ang="0">
                  <a:pos x="253" y="1186"/>
                </a:cxn>
                <a:cxn ang="0">
                  <a:pos x="253" y="1186"/>
                </a:cxn>
              </a:cxnLst>
              <a:rect l="0" t="0" r="r" b="b"/>
              <a:pathLst>
                <a:path w="868" h="1186">
                  <a:moveTo>
                    <a:pt x="253" y="1186"/>
                  </a:moveTo>
                  <a:lnTo>
                    <a:pt x="331" y="654"/>
                  </a:lnTo>
                  <a:lnTo>
                    <a:pt x="0" y="269"/>
                  </a:lnTo>
                  <a:lnTo>
                    <a:pt x="455" y="0"/>
                  </a:lnTo>
                  <a:lnTo>
                    <a:pt x="580" y="190"/>
                  </a:lnTo>
                  <a:lnTo>
                    <a:pt x="268" y="253"/>
                  </a:lnTo>
                  <a:lnTo>
                    <a:pt x="845" y="427"/>
                  </a:lnTo>
                  <a:lnTo>
                    <a:pt x="433" y="611"/>
                  </a:lnTo>
                  <a:lnTo>
                    <a:pt x="868" y="669"/>
                  </a:lnTo>
                  <a:lnTo>
                    <a:pt x="253" y="1186"/>
                  </a:lnTo>
                  <a:close/>
                </a:path>
              </a:pathLst>
            </a:custGeom>
            <a:solidFill>
              <a:srgbClr val="000000"/>
            </a:solidFill>
            <a:ln w="9525">
              <a:noFill/>
              <a:round/>
              <a:headEnd/>
              <a:tailEnd/>
            </a:ln>
          </p:spPr>
          <p:txBody>
            <a:bodyPr/>
            <a:lstStyle/>
            <a:p>
              <a:endParaRPr lang="en-US"/>
            </a:p>
          </p:txBody>
        </p:sp>
        <p:sp>
          <p:nvSpPr>
            <p:cNvPr id="174102" name="Freeform 1046"/>
            <p:cNvSpPr>
              <a:spLocks/>
            </p:cNvSpPr>
            <p:nvPr/>
          </p:nvSpPr>
          <p:spPr bwMode="auto">
            <a:xfrm>
              <a:off x="901" y="576"/>
              <a:ext cx="272" cy="358"/>
            </a:xfrm>
            <a:custGeom>
              <a:avLst/>
              <a:gdLst/>
              <a:ahLst/>
              <a:cxnLst>
                <a:cxn ang="0">
                  <a:pos x="0" y="0"/>
                </a:cxn>
                <a:cxn ang="0">
                  <a:pos x="479" y="716"/>
                </a:cxn>
                <a:cxn ang="0">
                  <a:pos x="544" y="277"/>
                </a:cxn>
                <a:cxn ang="0">
                  <a:pos x="0" y="0"/>
                </a:cxn>
                <a:cxn ang="0">
                  <a:pos x="0" y="0"/>
                </a:cxn>
              </a:cxnLst>
              <a:rect l="0" t="0" r="r" b="b"/>
              <a:pathLst>
                <a:path w="544" h="716">
                  <a:moveTo>
                    <a:pt x="0" y="0"/>
                  </a:moveTo>
                  <a:lnTo>
                    <a:pt x="479" y="716"/>
                  </a:lnTo>
                  <a:lnTo>
                    <a:pt x="544" y="277"/>
                  </a:lnTo>
                  <a:lnTo>
                    <a:pt x="0" y="0"/>
                  </a:lnTo>
                  <a:close/>
                </a:path>
              </a:pathLst>
            </a:custGeom>
            <a:solidFill>
              <a:srgbClr val="000000"/>
            </a:solidFill>
            <a:ln w="9525">
              <a:noFill/>
              <a:round/>
              <a:headEnd/>
              <a:tailEnd/>
            </a:ln>
          </p:spPr>
          <p:txBody>
            <a:bodyPr/>
            <a:lstStyle/>
            <a:p>
              <a:endParaRPr lang="en-US"/>
            </a:p>
          </p:txBody>
        </p:sp>
        <p:sp>
          <p:nvSpPr>
            <p:cNvPr id="174103" name="Freeform 1047"/>
            <p:cNvSpPr>
              <a:spLocks/>
            </p:cNvSpPr>
            <p:nvPr/>
          </p:nvSpPr>
          <p:spPr bwMode="auto">
            <a:xfrm>
              <a:off x="1173" y="586"/>
              <a:ext cx="509" cy="258"/>
            </a:xfrm>
            <a:custGeom>
              <a:avLst/>
              <a:gdLst/>
              <a:ahLst/>
              <a:cxnLst>
                <a:cxn ang="0">
                  <a:pos x="40" y="0"/>
                </a:cxn>
                <a:cxn ang="0">
                  <a:pos x="0" y="254"/>
                </a:cxn>
                <a:cxn ang="0">
                  <a:pos x="532" y="517"/>
                </a:cxn>
                <a:cxn ang="0">
                  <a:pos x="585" y="277"/>
                </a:cxn>
                <a:cxn ang="0">
                  <a:pos x="964" y="495"/>
                </a:cxn>
                <a:cxn ang="0">
                  <a:pos x="1018" y="365"/>
                </a:cxn>
                <a:cxn ang="0">
                  <a:pos x="40" y="0"/>
                </a:cxn>
                <a:cxn ang="0">
                  <a:pos x="40" y="0"/>
                </a:cxn>
              </a:cxnLst>
              <a:rect l="0" t="0" r="r" b="b"/>
              <a:pathLst>
                <a:path w="1018" h="517">
                  <a:moveTo>
                    <a:pt x="40" y="0"/>
                  </a:moveTo>
                  <a:lnTo>
                    <a:pt x="0" y="254"/>
                  </a:lnTo>
                  <a:lnTo>
                    <a:pt x="532" y="517"/>
                  </a:lnTo>
                  <a:lnTo>
                    <a:pt x="585" y="277"/>
                  </a:lnTo>
                  <a:lnTo>
                    <a:pt x="964" y="495"/>
                  </a:lnTo>
                  <a:lnTo>
                    <a:pt x="1018" y="365"/>
                  </a:lnTo>
                  <a:lnTo>
                    <a:pt x="40" y="0"/>
                  </a:lnTo>
                  <a:close/>
                </a:path>
              </a:pathLst>
            </a:custGeom>
            <a:solidFill>
              <a:srgbClr val="000000"/>
            </a:solidFill>
            <a:ln w="9525">
              <a:noFill/>
              <a:round/>
              <a:headEnd/>
              <a:tailEnd/>
            </a:ln>
          </p:spPr>
          <p:txBody>
            <a:bodyPr/>
            <a:lstStyle/>
            <a:p>
              <a:endParaRPr lang="en-US"/>
            </a:p>
          </p:txBody>
        </p:sp>
        <p:sp>
          <p:nvSpPr>
            <p:cNvPr id="174104" name="Freeform 1048"/>
            <p:cNvSpPr>
              <a:spLocks/>
            </p:cNvSpPr>
            <p:nvPr/>
          </p:nvSpPr>
          <p:spPr bwMode="auto">
            <a:xfrm>
              <a:off x="1686" y="541"/>
              <a:ext cx="181" cy="223"/>
            </a:xfrm>
            <a:custGeom>
              <a:avLst/>
              <a:gdLst/>
              <a:ahLst/>
              <a:cxnLst>
                <a:cxn ang="0">
                  <a:pos x="0" y="445"/>
                </a:cxn>
                <a:cxn ang="0">
                  <a:pos x="184" y="0"/>
                </a:cxn>
                <a:cxn ang="0">
                  <a:pos x="363" y="339"/>
                </a:cxn>
                <a:cxn ang="0">
                  <a:pos x="0" y="445"/>
                </a:cxn>
                <a:cxn ang="0">
                  <a:pos x="0" y="445"/>
                </a:cxn>
              </a:cxnLst>
              <a:rect l="0" t="0" r="r" b="b"/>
              <a:pathLst>
                <a:path w="363" h="445">
                  <a:moveTo>
                    <a:pt x="0" y="445"/>
                  </a:moveTo>
                  <a:lnTo>
                    <a:pt x="184" y="0"/>
                  </a:lnTo>
                  <a:lnTo>
                    <a:pt x="363" y="339"/>
                  </a:lnTo>
                  <a:lnTo>
                    <a:pt x="0" y="445"/>
                  </a:lnTo>
                  <a:close/>
                </a:path>
              </a:pathLst>
            </a:custGeom>
            <a:solidFill>
              <a:srgbClr val="000000"/>
            </a:solidFill>
            <a:ln w="9525">
              <a:noFill/>
              <a:round/>
              <a:headEnd/>
              <a:tailEnd/>
            </a:ln>
          </p:spPr>
          <p:txBody>
            <a:bodyPr/>
            <a:lstStyle/>
            <a:p>
              <a:endParaRPr lang="en-US"/>
            </a:p>
          </p:txBody>
        </p:sp>
        <p:sp>
          <p:nvSpPr>
            <p:cNvPr id="174105" name="Freeform 1049"/>
            <p:cNvSpPr>
              <a:spLocks/>
            </p:cNvSpPr>
            <p:nvPr/>
          </p:nvSpPr>
          <p:spPr bwMode="auto">
            <a:xfrm>
              <a:off x="1868" y="543"/>
              <a:ext cx="551" cy="365"/>
            </a:xfrm>
            <a:custGeom>
              <a:avLst/>
              <a:gdLst/>
              <a:ahLst/>
              <a:cxnLst>
                <a:cxn ang="0">
                  <a:pos x="0" y="336"/>
                </a:cxn>
                <a:cxn ang="0">
                  <a:pos x="158" y="628"/>
                </a:cxn>
                <a:cxn ang="0">
                  <a:pos x="631" y="171"/>
                </a:cxn>
                <a:cxn ang="0">
                  <a:pos x="603" y="731"/>
                </a:cxn>
                <a:cxn ang="0">
                  <a:pos x="1101" y="515"/>
                </a:cxn>
                <a:cxn ang="0">
                  <a:pos x="1060" y="362"/>
                </a:cxn>
                <a:cxn ang="0">
                  <a:pos x="813" y="475"/>
                </a:cxn>
                <a:cxn ang="0">
                  <a:pos x="739" y="0"/>
                </a:cxn>
                <a:cxn ang="0">
                  <a:pos x="228" y="425"/>
                </a:cxn>
                <a:cxn ang="0">
                  <a:pos x="0" y="336"/>
                </a:cxn>
                <a:cxn ang="0">
                  <a:pos x="0" y="336"/>
                </a:cxn>
              </a:cxnLst>
              <a:rect l="0" t="0" r="r" b="b"/>
              <a:pathLst>
                <a:path w="1101" h="731">
                  <a:moveTo>
                    <a:pt x="0" y="336"/>
                  </a:moveTo>
                  <a:lnTo>
                    <a:pt x="158" y="628"/>
                  </a:lnTo>
                  <a:lnTo>
                    <a:pt x="631" y="171"/>
                  </a:lnTo>
                  <a:lnTo>
                    <a:pt x="603" y="731"/>
                  </a:lnTo>
                  <a:lnTo>
                    <a:pt x="1101" y="515"/>
                  </a:lnTo>
                  <a:lnTo>
                    <a:pt x="1060" y="362"/>
                  </a:lnTo>
                  <a:lnTo>
                    <a:pt x="813" y="475"/>
                  </a:lnTo>
                  <a:lnTo>
                    <a:pt x="739" y="0"/>
                  </a:lnTo>
                  <a:lnTo>
                    <a:pt x="228" y="425"/>
                  </a:lnTo>
                  <a:lnTo>
                    <a:pt x="0" y="336"/>
                  </a:lnTo>
                  <a:close/>
                </a:path>
              </a:pathLst>
            </a:custGeom>
            <a:solidFill>
              <a:srgbClr val="000000"/>
            </a:solidFill>
            <a:ln w="9525">
              <a:noFill/>
              <a:round/>
              <a:headEnd/>
              <a:tailEnd/>
            </a:ln>
          </p:spPr>
          <p:txBody>
            <a:bodyPr/>
            <a:lstStyle/>
            <a:p>
              <a:endParaRPr lang="en-US"/>
            </a:p>
          </p:txBody>
        </p:sp>
        <p:sp>
          <p:nvSpPr>
            <p:cNvPr id="174106" name="Freeform 1050"/>
            <p:cNvSpPr>
              <a:spLocks/>
            </p:cNvSpPr>
            <p:nvPr/>
          </p:nvSpPr>
          <p:spPr bwMode="auto">
            <a:xfrm>
              <a:off x="2421" y="687"/>
              <a:ext cx="270" cy="272"/>
            </a:xfrm>
            <a:custGeom>
              <a:avLst/>
              <a:gdLst/>
              <a:ahLst/>
              <a:cxnLst>
                <a:cxn ang="0">
                  <a:pos x="0" y="230"/>
                </a:cxn>
                <a:cxn ang="0">
                  <a:pos x="541" y="0"/>
                </a:cxn>
                <a:cxn ang="0">
                  <a:pos x="84" y="545"/>
                </a:cxn>
                <a:cxn ang="0">
                  <a:pos x="0" y="230"/>
                </a:cxn>
                <a:cxn ang="0">
                  <a:pos x="0" y="230"/>
                </a:cxn>
              </a:cxnLst>
              <a:rect l="0" t="0" r="r" b="b"/>
              <a:pathLst>
                <a:path w="541" h="545">
                  <a:moveTo>
                    <a:pt x="0" y="230"/>
                  </a:moveTo>
                  <a:lnTo>
                    <a:pt x="541" y="0"/>
                  </a:lnTo>
                  <a:lnTo>
                    <a:pt x="84" y="545"/>
                  </a:lnTo>
                  <a:lnTo>
                    <a:pt x="0" y="230"/>
                  </a:lnTo>
                  <a:close/>
                </a:path>
              </a:pathLst>
            </a:custGeom>
            <a:solidFill>
              <a:srgbClr val="000000"/>
            </a:solidFill>
            <a:ln w="9525">
              <a:noFill/>
              <a:round/>
              <a:headEnd/>
              <a:tailEnd/>
            </a:ln>
          </p:spPr>
          <p:txBody>
            <a:bodyPr/>
            <a:lstStyle/>
            <a:p>
              <a:endParaRPr lang="en-US"/>
            </a:p>
          </p:txBody>
        </p:sp>
        <p:sp>
          <p:nvSpPr>
            <p:cNvPr id="174107" name="Freeform 1051"/>
            <p:cNvSpPr>
              <a:spLocks/>
            </p:cNvSpPr>
            <p:nvPr/>
          </p:nvSpPr>
          <p:spPr bwMode="auto">
            <a:xfrm>
              <a:off x="2393" y="959"/>
              <a:ext cx="399" cy="261"/>
            </a:xfrm>
            <a:custGeom>
              <a:avLst/>
              <a:gdLst/>
              <a:ahLst/>
              <a:cxnLst>
                <a:cxn ang="0">
                  <a:pos x="143" y="0"/>
                </a:cxn>
                <a:cxn ang="0">
                  <a:pos x="0" y="177"/>
                </a:cxn>
                <a:cxn ang="0">
                  <a:pos x="699" y="152"/>
                </a:cxn>
                <a:cxn ang="0">
                  <a:pos x="158" y="433"/>
                </a:cxn>
                <a:cxn ang="0">
                  <a:pos x="407" y="521"/>
                </a:cxn>
                <a:cxn ang="0">
                  <a:pos x="798" y="149"/>
                </a:cxn>
                <a:cxn ang="0">
                  <a:pos x="143" y="0"/>
                </a:cxn>
                <a:cxn ang="0">
                  <a:pos x="143" y="0"/>
                </a:cxn>
              </a:cxnLst>
              <a:rect l="0" t="0" r="r" b="b"/>
              <a:pathLst>
                <a:path w="798" h="521">
                  <a:moveTo>
                    <a:pt x="143" y="0"/>
                  </a:moveTo>
                  <a:lnTo>
                    <a:pt x="0" y="177"/>
                  </a:lnTo>
                  <a:lnTo>
                    <a:pt x="699" y="152"/>
                  </a:lnTo>
                  <a:lnTo>
                    <a:pt x="158" y="433"/>
                  </a:lnTo>
                  <a:lnTo>
                    <a:pt x="407" y="521"/>
                  </a:lnTo>
                  <a:lnTo>
                    <a:pt x="798" y="149"/>
                  </a:lnTo>
                  <a:lnTo>
                    <a:pt x="143" y="0"/>
                  </a:lnTo>
                  <a:close/>
                </a:path>
              </a:pathLst>
            </a:custGeom>
            <a:solidFill>
              <a:srgbClr val="000000"/>
            </a:solidFill>
            <a:ln w="9525">
              <a:noFill/>
              <a:round/>
              <a:headEnd/>
              <a:tailEnd/>
            </a:ln>
          </p:spPr>
          <p:txBody>
            <a:bodyPr/>
            <a:lstStyle/>
            <a:p>
              <a:endParaRPr lang="en-US"/>
            </a:p>
          </p:txBody>
        </p:sp>
        <p:sp>
          <p:nvSpPr>
            <p:cNvPr id="174108" name="Freeform 1052"/>
            <p:cNvSpPr>
              <a:spLocks/>
            </p:cNvSpPr>
            <p:nvPr/>
          </p:nvSpPr>
          <p:spPr bwMode="auto">
            <a:xfrm>
              <a:off x="2474" y="1221"/>
              <a:ext cx="361" cy="117"/>
            </a:xfrm>
            <a:custGeom>
              <a:avLst/>
              <a:gdLst/>
              <a:ahLst/>
              <a:cxnLst>
                <a:cxn ang="0">
                  <a:pos x="248" y="0"/>
                </a:cxn>
                <a:cxn ang="0">
                  <a:pos x="0" y="236"/>
                </a:cxn>
                <a:cxn ang="0">
                  <a:pos x="721" y="175"/>
                </a:cxn>
                <a:cxn ang="0">
                  <a:pos x="248" y="0"/>
                </a:cxn>
                <a:cxn ang="0">
                  <a:pos x="248" y="0"/>
                </a:cxn>
              </a:cxnLst>
              <a:rect l="0" t="0" r="r" b="b"/>
              <a:pathLst>
                <a:path w="721" h="236">
                  <a:moveTo>
                    <a:pt x="248" y="0"/>
                  </a:moveTo>
                  <a:lnTo>
                    <a:pt x="0" y="236"/>
                  </a:lnTo>
                  <a:lnTo>
                    <a:pt x="721" y="175"/>
                  </a:lnTo>
                  <a:lnTo>
                    <a:pt x="248" y="0"/>
                  </a:lnTo>
                  <a:close/>
                </a:path>
              </a:pathLst>
            </a:custGeom>
            <a:solidFill>
              <a:srgbClr val="000000"/>
            </a:solidFill>
            <a:ln w="9525">
              <a:noFill/>
              <a:round/>
              <a:headEnd/>
              <a:tailEnd/>
            </a:ln>
          </p:spPr>
          <p:txBody>
            <a:bodyPr/>
            <a:lstStyle/>
            <a:p>
              <a:endParaRPr lang="en-US"/>
            </a:p>
          </p:txBody>
        </p:sp>
        <p:sp>
          <p:nvSpPr>
            <p:cNvPr id="174109" name="Freeform 1053"/>
            <p:cNvSpPr>
              <a:spLocks/>
            </p:cNvSpPr>
            <p:nvPr/>
          </p:nvSpPr>
          <p:spPr bwMode="auto">
            <a:xfrm>
              <a:off x="1944" y="1338"/>
              <a:ext cx="786" cy="488"/>
            </a:xfrm>
            <a:custGeom>
              <a:avLst/>
              <a:gdLst/>
              <a:ahLst/>
              <a:cxnLst>
                <a:cxn ang="0">
                  <a:pos x="1063" y="0"/>
                </a:cxn>
                <a:cxn ang="0">
                  <a:pos x="1295" y="362"/>
                </a:cxn>
                <a:cxn ang="0">
                  <a:pos x="705" y="245"/>
                </a:cxn>
                <a:cxn ang="0">
                  <a:pos x="1099" y="837"/>
                </a:cxn>
                <a:cxn ang="0">
                  <a:pos x="72" y="325"/>
                </a:cxn>
                <a:cxn ang="0">
                  <a:pos x="0" y="572"/>
                </a:cxn>
                <a:cxn ang="0">
                  <a:pos x="1336" y="975"/>
                </a:cxn>
                <a:cxn ang="0">
                  <a:pos x="1057" y="451"/>
                </a:cxn>
                <a:cxn ang="0">
                  <a:pos x="1573" y="416"/>
                </a:cxn>
                <a:cxn ang="0">
                  <a:pos x="1063" y="0"/>
                </a:cxn>
                <a:cxn ang="0">
                  <a:pos x="1063" y="0"/>
                </a:cxn>
              </a:cxnLst>
              <a:rect l="0" t="0" r="r" b="b"/>
              <a:pathLst>
                <a:path w="1573" h="975">
                  <a:moveTo>
                    <a:pt x="1063" y="0"/>
                  </a:moveTo>
                  <a:lnTo>
                    <a:pt x="1295" y="362"/>
                  </a:lnTo>
                  <a:lnTo>
                    <a:pt x="705" y="245"/>
                  </a:lnTo>
                  <a:lnTo>
                    <a:pt x="1099" y="837"/>
                  </a:lnTo>
                  <a:lnTo>
                    <a:pt x="72" y="325"/>
                  </a:lnTo>
                  <a:lnTo>
                    <a:pt x="0" y="572"/>
                  </a:lnTo>
                  <a:lnTo>
                    <a:pt x="1336" y="975"/>
                  </a:lnTo>
                  <a:lnTo>
                    <a:pt x="1057" y="451"/>
                  </a:lnTo>
                  <a:lnTo>
                    <a:pt x="1573" y="416"/>
                  </a:lnTo>
                  <a:lnTo>
                    <a:pt x="1063" y="0"/>
                  </a:lnTo>
                  <a:close/>
                </a:path>
              </a:pathLst>
            </a:custGeom>
            <a:solidFill>
              <a:srgbClr val="000000"/>
            </a:solidFill>
            <a:ln w="9525">
              <a:noFill/>
              <a:round/>
              <a:headEnd/>
              <a:tailEnd/>
            </a:ln>
          </p:spPr>
          <p:txBody>
            <a:bodyPr/>
            <a:lstStyle/>
            <a:p>
              <a:endParaRPr lang="en-US"/>
            </a:p>
          </p:txBody>
        </p:sp>
        <p:sp>
          <p:nvSpPr>
            <p:cNvPr id="174110" name="Freeform 1054"/>
            <p:cNvSpPr>
              <a:spLocks/>
            </p:cNvSpPr>
            <p:nvPr/>
          </p:nvSpPr>
          <p:spPr bwMode="auto">
            <a:xfrm>
              <a:off x="1700" y="1556"/>
              <a:ext cx="244" cy="303"/>
            </a:xfrm>
            <a:custGeom>
              <a:avLst/>
              <a:gdLst/>
              <a:ahLst/>
              <a:cxnLst>
                <a:cxn ang="0">
                  <a:pos x="488" y="138"/>
                </a:cxn>
                <a:cxn ang="0">
                  <a:pos x="0" y="0"/>
                </a:cxn>
                <a:cxn ang="0">
                  <a:pos x="348" y="604"/>
                </a:cxn>
                <a:cxn ang="0">
                  <a:pos x="488" y="138"/>
                </a:cxn>
                <a:cxn ang="0">
                  <a:pos x="488" y="138"/>
                </a:cxn>
              </a:cxnLst>
              <a:rect l="0" t="0" r="r" b="b"/>
              <a:pathLst>
                <a:path w="488" h="604">
                  <a:moveTo>
                    <a:pt x="488" y="138"/>
                  </a:moveTo>
                  <a:lnTo>
                    <a:pt x="0" y="0"/>
                  </a:lnTo>
                  <a:lnTo>
                    <a:pt x="348" y="604"/>
                  </a:lnTo>
                  <a:lnTo>
                    <a:pt x="488" y="138"/>
                  </a:lnTo>
                  <a:close/>
                </a:path>
              </a:pathLst>
            </a:custGeom>
            <a:solidFill>
              <a:srgbClr val="000000"/>
            </a:solidFill>
            <a:ln w="9525">
              <a:noFill/>
              <a:round/>
              <a:headEnd/>
              <a:tailEnd/>
            </a:ln>
          </p:spPr>
          <p:txBody>
            <a:bodyPr/>
            <a:lstStyle/>
            <a:p>
              <a:endParaRPr lang="en-US"/>
            </a:p>
          </p:txBody>
        </p:sp>
        <p:sp>
          <p:nvSpPr>
            <p:cNvPr id="174111" name="Freeform 1055"/>
            <p:cNvSpPr>
              <a:spLocks/>
            </p:cNvSpPr>
            <p:nvPr/>
          </p:nvSpPr>
          <p:spPr bwMode="auto">
            <a:xfrm>
              <a:off x="996" y="1479"/>
              <a:ext cx="702" cy="368"/>
            </a:xfrm>
            <a:custGeom>
              <a:avLst/>
              <a:gdLst/>
              <a:ahLst/>
              <a:cxnLst>
                <a:cxn ang="0">
                  <a:pos x="1405" y="151"/>
                </a:cxn>
                <a:cxn ang="0">
                  <a:pos x="1321" y="0"/>
                </a:cxn>
                <a:cxn ang="0">
                  <a:pos x="1000" y="363"/>
                </a:cxn>
                <a:cxn ang="0">
                  <a:pos x="932" y="63"/>
                </a:cxn>
                <a:cxn ang="0">
                  <a:pos x="51" y="357"/>
                </a:cxn>
                <a:cxn ang="0">
                  <a:pos x="0" y="736"/>
                </a:cxn>
                <a:cxn ang="0">
                  <a:pos x="784" y="293"/>
                </a:cxn>
                <a:cxn ang="0">
                  <a:pos x="919" y="693"/>
                </a:cxn>
                <a:cxn ang="0">
                  <a:pos x="1373" y="144"/>
                </a:cxn>
                <a:cxn ang="0">
                  <a:pos x="1405" y="151"/>
                </a:cxn>
                <a:cxn ang="0">
                  <a:pos x="1405" y="151"/>
                </a:cxn>
              </a:cxnLst>
              <a:rect l="0" t="0" r="r" b="b"/>
              <a:pathLst>
                <a:path w="1405" h="736">
                  <a:moveTo>
                    <a:pt x="1405" y="151"/>
                  </a:moveTo>
                  <a:lnTo>
                    <a:pt x="1321" y="0"/>
                  </a:lnTo>
                  <a:lnTo>
                    <a:pt x="1000" y="363"/>
                  </a:lnTo>
                  <a:lnTo>
                    <a:pt x="932" y="63"/>
                  </a:lnTo>
                  <a:lnTo>
                    <a:pt x="51" y="357"/>
                  </a:lnTo>
                  <a:lnTo>
                    <a:pt x="0" y="736"/>
                  </a:lnTo>
                  <a:lnTo>
                    <a:pt x="784" y="293"/>
                  </a:lnTo>
                  <a:lnTo>
                    <a:pt x="919" y="693"/>
                  </a:lnTo>
                  <a:lnTo>
                    <a:pt x="1373" y="144"/>
                  </a:lnTo>
                  <a:lnTo>
                    <a:pt x="1405" y="151"/>
                  </a:lnTo>
                  <a:close/>
                </a:path>
              </a:pathLst>
            </a:custGeom>
            <a:solidFill>
              <a:srgbClr val="000000"/>
            </a:solidFill>
            <a:ln w="9525">
              <a:noFill/>
              <a:round/>
              <a:headEnd/>
              <a:tailEnd/>
            </a:ln>
          </p:spPr>
          <p:txBody>
            <a:bodyPr/>
            <a:lstStyle/>
            <a:p>
              <a:endParaRPr lang="en-US"/>
            </a:p>
          </p:txBody>
        </p:sp>
        <p:sp>
          <p:nvSpPr>
            <p:cNvPr id="174112" name="Freeform 1056"/>
            <p:cNvSpPr>
              <a:spLocks/>
            </p:cNvSpPr>
            <p:nvPr/>
          </p:nvSpPr>
          <p:spPr bwMode="auto">
            <a:xfrm>
              <a:off x="816" y="1538"/>
              <a:ext cx="224" cy="187"/>
            </a:xfrm>
            <a:custGeom>
              <a:avLst/>
              <a:gdLst/>
              <a:ahLst/>
              <a:cxnLst>
                <a:cxn ang="0">
                  <a:pos x="448" y="0"/>
                </a:cxn>
                <a:cxn ang="0">
                  <a:pos x="413" y="237"/>
                </a:cxn>
                <a:cxn ang="0">
                  <a:pos x="0" y="376"/>
                </a:cxn>
                <a:cxn ang="0">
                  <a:pos x="448" y="0"/>
                </a:cxn>
                <a:cxn ang="0">
                  <a:pos x="448" y="0"/>
                </a:cxn>
              </a:cxnLst>
              <a:rect l="0" t="0" r="r" b="b"/>
              <a:pathLst>
                <a:path w="448" h="376">
                  <a:moveTo>
                    <a:pt x="448" y="0"/>
                  </a:moveTo>
                  <a:lnTo>
                    <a:pt x="413" y="237"/>
                  </a:lnTo>
                  <a:lnTo>
                    <a:pt x="0" y="376"/>
                  </a:lnTo>
                  <a:lnTo>
                    <a:pt x="448" y="0"/>
                  </a:lnTo>
                  <a:close/>
                </a:path>
              </a:pathLst>
            </a:custGeom>
            <a:solidFill>
              <a:srgbClr val="000000"/>
            </a:solidFill>
            <a:ln w="9525">
              <a:noFill/>
              <a:round/>
              <a:headEnd/>
              <a:tailEnd/>
            </a:ln>
          </p:spPr>
          <p:txBody>
            <a:bodyPr/>
            <a:lstStyle/>
            <a:p>
              <a:endParaRPr lang="en-US"/>
            </a:p>
          </p:txBody>
        </p:sp>
      </p:grpSp>
      <p:pic>
        <p:nvPicPr>
          <p:cNvPr id="174113" name="Picture 1057"/>
          <p:cNvPicPr>
            <a:picLocks noChangeAspect="1" noChangeArrowheads="1"/>
          </p:cNvPicPr>
          <p:nvPr/>
        </p:nvPicPr>
        <p:blipFill>
          <a:blip r:embed="rId2"/>
          <a:srcRect/>
          <a:stretch>
            <a:fillRect/>
          </a:stretch>
        </p:blipFill>
        <p:spPr bwMode="auto">
          <a:xfrm>
            <a:off x="152400" y="1600200"/>
            <a:ext cx="1741488" cy="1150938"/>
          </a:xfrm>
          <a:prstGeom prst="rect">
            <a:avLst/>
          </a:prstGeom>
          <a:noFill/>
          <a:ln w="63500">
            <a:miter lim="800000"/>
            <a:headEnd/>
            <a:tailEnd/>
          </a:ln>
          <a:effectLst/>
        </p:spPr>
      </p:pic>
      <p:pic>
        <p:nvPicPr>
          <p:cNvPr id="174114" name="Picture 1058"/>
          <p:cNvPicPr>
            <a:picLocks noChangeAspect="1" noChangeArrowheads="1"/>
          </p:cNvPicPr>
          <p:nvPr/>
        </p:nvPicPr>
        <p:blipFill>
          <a:blip r:embed="rId3"/>
          <a:srcRect/>
          <a:stretch>
            <a:fillRect/>
          </a:stretch>
        </p:blipFill>
        <p:spPr bwMode="auto">
          <a:xfrm>
            <a:off x="1524000" y="1676400"/>
            <a:ext cx="4572000" cy="711200"/>
          </a:xfrm>
          <a:prstGeom prst="rect">
            <a:avLst/>
          </a:prstGeom>
          <a:noFill/>
          <a:ln w="63500">
            <a:miter lim="800000"/>
            <a:headEnd/>
            <a:tailEnd/>
          </a:ln>
          <a:effectLst/>
        </p:spPr>
      </p:pic>
      <p:pic>
        <p:nvPicPr>
          <p:cNvPr id="174117" name="Picture 1061"/>
          <p:cNvPicPr>
            <a:picLocks noChangeAspect="1" noChangeArrowheads="1"/>
          </p:cNvPicPr>
          <p:nvPr/>
        </p:nvPicPr>
        <p:blipFill>
          <a:blip r:embed="rId3"/>
          <a:srcRect/>
          <a:stretch>
            <a:fillRect/>
          </a:stretch>
        </p:blipFill>
        <p:spPr bwMode="auto">
          <a:xfrm>
            <a:off x="4724400" y="1676400"/>
            <a:ext cx="4800600" cy="746125"/>
          </a:xfrm>
          <a:prstGeom prst="rect">
            <a:avLst/>
          </a:prstGeom>
          <a:noFill/>
          <a:ln w="63500">
            <a:miter lim="800000"/>
            <a:headEnd/>
            <a:tailEnd/>
          </a:ln>
          <a:effectLst/>
        </p:spPr>
      </p:pic>
      <p:sp>
        <p:nvSpPr>
          <p:cNvPr id="174118" name="Rectangle 1062"/>
          <p:cNvSpPr>
            <a:spLocks noGrp="1" noChangeArrowheads="1"/>
          </p:cNvSpPr>
          <p:nvPr>
            <p:ph type="body" idx="1"/>
          </p:nvPr>
        </p:nvSpPr>
        <p:spPr>
          <a:xfrm>
            <a:off x="457200" y="4114800"/>
            <a:ext cx="3886200" cy="762000"/>
          </a:xfrm>
          <a:noFill/>
          <a:ln/>
        </p:spPr>
        <p:txBody>
          <a:bodyPr/>
          <a:lstStyle/>
          <a:p>
            <a:pPr>
              <a:buFontTx/>
              <a:buNone/>
            </a:pPr>
            <a:r>
              <a:rPr lang="en-US" sz="3600">
                <a:solidFill>
                  <a:srgbClr val="FF0000"/>
                </a:solidFill>
                <a:latin typeface="Arial" charset="0"/>
              </a:rPr>
              <a:t>M</a:t>
            </a:r>
            <a:r>
              <a:rPr lang="en-US" sz="3600" baseline="-25000">
                <a:solidFill>
                  <a:srgbClr val="FF0000"/>
                </a:solidFill>
                <a:latin typeface="Arial" charset="0"/>
              </a:rPr>
              <a:t>moving</a:t>
            </a:r>
            <a:r>
              <a:rPr lang="en-US" sz="3600">
                <a:solidFill>
                  <a:srgbClr val="FF0000"/>
                </a:solidFill>
                <a:latin typeface="Arial" charset="0"/>
              </a:rPr>
              <a:t> </a:t>
            </a:r>
            <a:r>
              <a:rPr lang="en-US" sz="3600">
                <a:solidFill>
                  <a:srgbClr val="FF0000"/>
                </a:solidFill>
              </a:rPr>
              <a:t>=  </a:t>
            </a:r>
            <a:r>
              <a:rPr lang="en-US" sz="3600">
                <a:solidFill>
                  <a:srgbClr val="FF0000"/>
                </a:solidFill>
                <a:latin typeface="Math1" pitchFamily="2" charset="2"/>
              </a:rPr>
              <a:t>g</a:t>
            </a:r>
            <a:r>
              <a:rPr lang="en-US" sz="3600">
                <a:solidFill>
                  <a:srgbClr val="FF0000"/>
                </a:solidFill>
                <a:latin typeface="Arial" charset="0"/>
              </a:rPr>
              <a:t> M</a:t>
            </a:r>
            <a:r>
              <a:rPr lang="en-US" sz="3600" baseline="-25000">
                <a:solidFill>
                  <a:srgbClr val="FF0000"/>
                </a:solidFill>
                <a:latin typeface="Arial" charset="0"/>
              </a:rPr>
              <a:t>rest</a:t>
            </a:r>
            <a:r>
              <a:rPr lang="en-US" sz="3600" baseline="-25000">
                <a:latin typeface="Arial" charset="0"/>
              </a:rPr>
              <a:t>  </a:t>
            </a:r>
          </a:p>
        </p:txBody>
      </p:sp>
      <p:sp>
        <p:nvSpPr>
          <p:cNvPr id="174119" name="Line 1063"/>
          <p:cNvSpPr>
            <a:spLocks noChangeShapeType="1"/>
          </p:cNvSpPr>
          <p:nvPr/>
        </p:nvSpPr>
        <p:spPr bwMode="auto">
          <a:xfrm>
            <a:off x="3657600" y="4876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4120" name="Line 1064"/>
          <p:cNvSpPr>
            <a:spLocks noChangeShapeType="1"/>
          </p:cNvSpPr>
          <p:nvPr/>
        </p:nvSpPr>
        <p:spPr bwMode="auto">
          <a:xfrm>
            <a:off x="2514600" y="4876800"/>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4121" name="Line 1065"/>
          <p:cNvSpPr>
            <a:spLocks noChangeShapeType="1"/>
          </p:cNvSpPr>
          <p:nvPr/>
        </p:nvSpPr>
        <p:spPr bwMode="auto">
          <a:xfrm>
            <a:off x="777875" y="4837113"/>
            <a:ext cx="0" cy="533400"/>
          </a:xfrm>
          <a:prstGeom prst="line">
            <a:avLst/>
          </a:prstGeom>
          <a:noFill/>
          <a:ln w="63500">
            <a:solidFill>
              <a:schemeClr val="tx1"/>
            </a:solidFill>
            <a:round/>
            <a:headEnd/>
            <a:tailEnd type="triangle" w="med" len="med"/>
          </a:ln>
          <a:effectLst/>
        </p:spPr>
        <p:txBody>
          <a:bodyPr>
            <a:spAutoFit/>
          </a:bodyPr>
          <a:lstStyle/>
          <a:p>
            <a:endParaRPr lang="en-US"/>
          </a:p>
        </p:txBody>
      </p:sp>
      <p:sp>
        <p:nvSpPr>
          <p:cNvPr id="174122" name="Text Box 1066"/>
          <p:cNvSpPr txBox="1">
            <a:spLocks noChangeArrowheads="1"/>
          </p:cNvSpPr>
          <p:nvPr/>
        </p:nvSpPr>
        <p:spPr bwMode="auto">
          <a:xfrm>
            <a:off x="3336925" y="5602288"/>
            <a:ext cx="693738" cy="457200"/>
          </a:xfrm>
          <a:prstGeom prst="rect">
            <a:avLst/>
          </a:prstGeom>
          <a:noFill/>
          <a:ln w="63500">
            <a:noFill/>
            <a:miter lim="800000"/>
            <a:headEnd/>
            <a:tailEnd/>
          </a:ln>
          <a:effectLst/>
        </p:spPr>
        <p:txBody>
          <a:bodyPr wrap="none">
            <a:spAutoFit/>
          </a:bodyPr>
          <a:lstStyle/>
          <a:p>
            <a:pPr algn="l"/>
            <a:r>
              <a:rPr lang="en-US"/>
              <a:t>10g</a:t>
            </a:r>
          </a:p>
        </p:txBody>
      </p:sp>
      <p:sp>
        <p:nvSpPr>
          <p:cNvPr id="174123" name="Text Box 1067"/>
          <p:cNvSpPr txBox="1">
            <a:spLocks noChangeArrowheads="1"/>
          </p:cNvSpPr>
          <p:nvPr/>
        </p:nvSpPr>
        <p:spPr bwMode="auto">
          <a:xfrm>
            <a:off x="2362200" y="5562600"/>
            <a:ext cx="608013" cy="457200"/>
          </a:xfrm>
          <a:prstGeom prst="rect">
            <a:avLst/>
          </a:prstGeom>
          <a:noFill/>
          <a:ln w="63500">
            <a:noFill/>
            <a:miter lim="800000"/>
            <a:headEnd/>
            <a:tailEnd/>
          </a:ln>
          <a:effectLst/>
        </p:spPr>
        <p:txBody>
          <a:bodyPr wrap="none">
            <a:spAutoFit/>
          </a:bodyPr>
          <a:lstStyle/>
          <a:p>
            <a:pPr algn="l"/>
            <a:r>
              <a:rPr lang="en-US"/>
              <a:t>7.1</a:t>
            </a:r>
          </a:p>
        </p:txBody>
      </p:sp>
      <p:sp>
        <p:nvSpPr>
          <p:cNvPr id="174124" name="Text Box 1068"/>
          <p:cNvSpPr txBox="1">
            <a:spLocks noChangeArrowheads="1"/>
          </p:cNvSpPr>
          <p:nvPr/>
        </p:nvSpPr>
        <p:spPr bwMode="auto">
          <a:xfrm>
            <a:off x="457200" y="5562600"/>
            <a:ext cx="693738" cy="457200"/>
          </a:xfrm>
          <a:prstGeom prst="rect">
            <a:avLst/>
          </a:prstGeom>
          <a:noFill/>
          <a:ln w="63500">
            <a:noFill/>
            <a:miter lim="800000"/>
            <a:headEnd/>
            <a:tailEnd/>
          </a:ln>
          <a:effectLst/>
        </p:spPr>
        <p:txBody>
          <a:bodyPr wrap="none">
            <a:spAutoFit/>
          </a:bodyPr>
          <a:lstStyle/>
          <a:p>
            <a:pPr algn="l"/>
            <a:r>
              <a:rPr lang="en-US"/>
              <a:t>71g</a:t>
            </a:r>
          </a:p>
        </p:txBody>
      </p:sp>
      <p:sp>
        <p:nvSpPr>
          <p:cNvPr id="174125" name="Line 1069"/>
          <p:cNvSpPr>
            <a:spLocks noChangeShapeType="1"/>
          </p:cNvSpPr>
          <p:nvPr/>
        </p:nvSpPr>
        <p:spPr bwMode="auto">
          <a:xfrm>
            <a:off x="7239000" y="5029200"/>
            <a:ext cx="838200" cy="762000"/>
          </a:xfrm>
          <a:prstGeom prst="line">
            <a:avLst/>
          </a:prstGeom>
          <a:noFill/>
          <a:ln w="63500">
            <a:solidFill>
              <a:srgbClr val="FF0000"/>
            </a:solidFill>
            <a:round/>
            <a:headEnd/>
            <a:tailEnd type="arrow" w="med" len="me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74114"/>
                                        </p:tgtEl>
                                        <p:attrNameLst>
                                          <p:attrName>style.visibility</p:attrName>
                                        </p:attrNameLst>
                                      </p:cBhvr>
                                      <p:to>
                                        <p:strVal val="visible"/>
                                      </p:to>
                                    </p:set>
                                  </p:childTnLst>
                                  <p:subTnLst>
                                    <p:set>
                                      <p:cBhvr override="childStyle">
                                        <p:cTn dur="1" fill="hold" display="0" masterRel="nextClick" afterEffect="1"/>
                                        <p:tgtEl>
                                          <p:spTgt spid="174114"/>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174117"/>
                                        </p:tgtEl>
                                        <p:attrNameLst>
                                          <p:attrName>style.visibility</p:attrName>
                                        </p:attrNameLst>
                                      </p:cBhvr>
                                      <p:to>
                                        <p:strVal val="visible"/>
                                      </p:to>
                                    </p:set>
                                  </p:childTnLst>
                                  <p:subTnLst>
                                    <p:set>
                                      <p:cBhvr override="childStyle">
                                        <p:cTn dur="1" fill="hold" display="0" masterRel="nextClick" afterEffect="1"/>
                                        <p:tgtEl>
                                          <p:spTgt spid="174117"/>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0"/>
            <a:ext cx="7772400" cy="1143000"/>
          </a:xfrm>
        </p:spPr>
        <p:txBody>
          <a:bodyPr/>
          <a:lstStyle/>
          <a:p>
            <a:r>
              <a:rPr lang="en-US"/>
              <a:t>Class Logistics</a:t>
            </a:r>
          </a:p>
        </p:txBody>
      </p:sp>
      <p:sp>
        <p:nvSpPr>
          <p:cNvPr id="5123" name="Rectangle 3"/>
          <p:cNvSpPr>
            <a:spLocks noGrp="1" noChangeArrowheads="1"/>
          </p:cNvSpPr>
          <p:nvPr>
            <p:ph type="body" idx="1"/>
          </p:nvPr>
        </p:nvSpPr>
        <p:spPr>
          <a:xfrm>
            <a:off x="0" y="1219200"/>
            <a:ext cx="8839200" cy="5410200"/>
          </a:xfrm>
        </p:spPr>
        <p:txBody>
          <a:bodyPr/>
          <a:lstStyle/>
          <a:p>
            <a:r>
              <a:rPr lang="en-US" sz="2400" b="1" u="sng"/>
              <a:t>Grading is based on Attendance, Assignments, and Assessments</a:t>
            </a:r>
          </a:p>
          <a:p>
            <a:pPr>
              <a:buFontTx/>
              <a:buNone/>
            </a:pPr>
            <a:endParaRPr lang="en-US" sz="2400" b="1" u="sng"/>
          </a:p>
          <a:p>
            <a:pPr lvl="1"/>
            <a:r>
              <a:rPr lang="en-US" sz="2400" u="sng"/>
              <a:t>Attendance</a:t>
            </a:r>
            <a:r>
              <a:rPr lang="en-US" sz="2400"/>
              <a:t>: 	20% or more classes missed:</a:t>
            </a:r>
            <a:r>
              <a:rPr lang="en-US"/>
              <a:t> </a:t>
            </a:r>
          </a:p>
          <a:p>
            <a:pPr lvl="1">
              <a:buFontTx/>
              <a:buNone/>
            </a:pPr>
            <a:r>
              <a:rPr lang="en-US"/>
              <a:t>					</a:t>
            </a:r>
            <a:r>
              <a:rPr lang="en-US" b="1"/>
              <a:t>AUTOMATIC FAILURE</a:t>
            </a:r>
          </a:p>
          <a:p>
            <a:pPr lvl="1"/>
            <a:r>
              <a:rPr lang="en-US" sz="2400" u="sng"/>
              <a:t>Assignments</a:t>
            </a:r>
            <a:r>
              <a:rPr lang="en-US" sz="2400"/>
              <a:t>:  	To be worked out, but most likely short essays, </a:t>
            </a:r>
          </a:p>
          <a:p>
            <a:pPr lvl="1">
              <a:buFontTx/>
              <a:buNone/>
            </a:pPr>
            <a:r>
              <a:rPr lang="en-US" sz="2400"/>
              <a:t>					small assignments, etc</a:t>
            </a:r>
          </a:p>
          <a:p>
            <a:pPr lvl="1"/>
            <a:r>
              <a:rPr lang="en-US" sz="2400" u="sng"/>
              <a:t>Assessments</a:t>
            </a:r>
            <a:r>
              <a:rPr lang="en-US" sz="2400"/>
              <a:t>: 	One Midterm and One Final</a:t>
            </a:r>
          </a:p>
          <a:p>
            <a:endParaRPr lang="en-US" sz="2400"/>
          </a:p>
          <a:p>
            <a:r>
              <a:rPr lang="en-US" sz="2400" b="1"/>
              <a:t>If any of you have known Learning Disabilities, please let me know ASAP.  If you suspect that you may have a Learning Disability (Dyslexia, ADD, etc), please let me or Cathy Weimer know ASAP</a:t>
            </a:r>
          </a:p>
          <a:p>
            <a:pPr>
              <a:buFontTx/>
              <a:buNone/>
            </a:pPr>
            <a:endParaRPr lang="en-US" sz="2400" b="1"/>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152400" y="0"/>
            <a:ext cx="7772400" cy="685800"/>
          </a:xfrm>
        </p:spPr>
        <p:txBody>
          <a:bodyPr/>
          <a:lstStyle/>
          <a:p>
            <a:pPr algn="l"/>
            <a:r>
              <a:rPr lang="en-US">
                <a:latin typeface="Impact" pitchFamily="34" charset="0"/>
              </a:rPr>
              <a:t>enter spacetime….</a:t>
            </a:r>
          </a:p>
        </p:txBody>
      </p:sp>
      <p:sp>
        <p:nvSpPr>
          <p:cNvPr id="73731" name="Rectangle 3"/>
          <p:cNvSpPr>
            <a:spLocks noGrp="1" noChangeArrowheads="1"/>
          </p:cNvSpPr>
          <p:nvPr>
            <p:ph type="body" idx="1"/>
          </p:nvPr>
        </p:nvSpPr>
        <p:spPr>
          <a:xfrm>
            <a:off x="0" y="762000"/>
            <a:ext cx="9144000" cy="1828800"/>
          </a:xfrm>
        </p:spPr>
        <p:txBody>
          <a:bodyPr/>
          <a:lstStyle/>
          <a:p>
            <a:r>
              <a:rPr lang="en-US"/>
              <a:t>Einstein’s idea was that time was not just a number or variable, but just as dynamically significant as the three spatial dimension.  </a:t>
            </a:r>
          </a:p>
          <a:p>
            <a:pPr>
              <a:buFontTx/>
              <a:buNone/>
            </a:pPr>
            <a:endParaRPr lang="en-US"/>
          </a:p>
          <a:p>
            <a:pPr>
              <a:buFontTx/>
              <a:buNone/>
            </a:pPr>
            <a:r>
              <a:rPr lang="en-US"/>
              <a:t>			       (x,y,z) </a:t>
            </a:r>
            <a:r>
              <a:rPr lang="en-US">
                <a:sym typeface="Wingdings" pitchFamily="2" charset="2"/>
              </a:rPr>
              <a:t></a:t>
            </a:r>
            <a:r>
              <a:rPr lang="en-US"/>
              <a:t> (t,x,y,z)</a:t>
            </a:r>
          </a:p>
          <a:p>
            <a:pPr>
              <a:buFontTx/>
              <a:buNone/>
            </a:pPr>
            <a:endParaRPr lang="en-US"/>
          </a:p>
          <a:p>
            <a:pPr>
              <a:buFontTx/>
              <a:buNone/>
            </a:pPr>
            <a:r>
              <a:rPr lang="en-US"/>
              <a:t>			</a:t>
            </a:r>
          </a:p>
        </p:txBody>
      </p:sp>
      <p:grpSp>
        <p:nvGrpSpPr>
          <p:cNvPr id="73753" name="Group 25"/>
          <p:cNvGrpSpPr>
            <a:grpSpLocks/>
          </p:cNvGrpSpPr>
          <p:nvPr/>
        </p:nvGrpSpPr>
        <p:grpSpPr bwMode="auto">
          <a:xfrm>
            <a:off x="228600" y="3886200"/>
            <a:ext cx="1555750" cy="2133600"/>
            <a:chOff x="480" y="1680"/>
            <a:chExt cx="980" cy="1344"/>
          </a:xfrm>
        </p:grpSpPr>
        <p:sp>
          <p:nvSpPr>
            <p:cNvPr id="73735" name="Line 7"/>
            <p:cNvSpPr>
              <a:spLocks noChangeShapeType="1"/>
            </p:cNvSpPr>
            <p:nvPr/>
          </p:nvSpPr>
          <p:spPr bwMode="auto">
            <a:xfrm>
              <a:off x="634" y="2470"/>
              <a:ext cx="576" cy="0"/>
            </a:xfrm>
            <a:prstGeom prst="line">
              <a:avLst/>
            </a:prstGeom>
            <a:noFill/>
            <a:ln w="63500">
              <a:solidFill>
                <a:srgbClr val="FF0000"/>
              </a:solidFill>
              <a:round/>
              <a:headEnd/>
              <a:tailEnd type="arrow" w="med" len="med"/>
            </a:ln>
            <a:effectLst/>
          </p:spPr>
          <p:txBody>
            <a:bodyPr wrap="none" anchor="ctr">
              <a:spAutoFit/>
            </a:bodyPr>
            <a:lstStyle/>
            <a:p>
              <a:endParaRPr lang="en-US"/>
            </a:p>
          </p:txBody>
        </p:sp>
        <p:sp>
          <p:nvSpPr>
            <p:cNvPr id="73737" name="Line 9"/>
            <p:cNvSpPr>
              <a:spLocks noChangeShapeType="1"/>
            </p:cNvSpPr>
            <p:nvPr/>
          </p:nvSpPr>
          <p:spPr bwMode="auto">
            <a:xfrm flipV="1">
              <a:off x="634" y="1942"/>
              <a:ext cx="0" cy="528"/>
            </a:xfrm>
            <a:prstGeom prst="line">
              <a:avLst/>
            </a:prstGeom>
            <a:noFill/>
            <a:ln w="63500">
              <a:solidFill>
                <a:srgbClr val="FF0000"/>
              </a:solidFill>
              <a:round/>
              <a:headEnd/>
              <a:tailEnd type="arrow" w="med" len="med"/>
            </a:ln>
            <a:effectLst/>
          </p:spPr>
          <p:txBody>
            <a:bodyPr anchor="ctr">
              <a:spAutoFit/>
            </a:bodyPr>
            <a:lstStyle/>
            <a:p>
              <a:endParaRPr lang="en-US"/>
            </a:p>
          </p:txBody>
        </p:sp>
        <p:sp>
          <p:nvSpPr>
            <p:cNvPr id="73738" name="Line 10"/>
            <p:cNvSpPr>
              <a:spLocks noChangeShapeType="1"/>
            </p:cNvSpPr>
            <p:nvPr/>
          </p:nvSpPr>
          <p:spPr bwMode="auto">
            <a:xfrm>
              <a:off x="634" y="2470"/>
              <a:ext cx="192" cy="192"/>
            </a:xfrm>
            <a:prstGeom prst="line">
              <a:avLst/>
            </a:prstGeom>
            <a:noFill/>
            <a:ln w="63500">
              <a:solidFill>
                <a:srgbClr val="FF0000"/>
              </a:solidFill>
              <a:round/>
              <a:headEnd/>
              <a:tailEnd type="arrow" w="med" len="med"/>
            </a:ln>
            <a:effectLst/>
          </p:spPr>
          <p:txBody>
            <a:bodyPr wrap="none" anchor="ctr">
              <a:spAutoFit/>
            </a:bodyPr>
            <a:lstStyle/>
            <a:p>
              <a:endParaRPr lang="en-US"/>
            </a:p>
          </p:txBody>
        </p:sp>
        <p:sp>
          <p:nvSpPr>
            <p:cNvPr id="73740" name="Text Box 12"/>
            <p:cNvSpPr txBox="1">
              <a:spLocks noChangeArrowheads="1"/>
            </p:cNvSpPr>
            <p:nvPr/>
          </p:nvSpPr>
          <p:spPr bwMode="auto">
            <a:xfrm>
              <a:off x="1248" y="2352"/>
              <a:ext cx="212" cy="288"/>
            </a:xfrm>
            <a:prstGeom prst="rect">
              <a:avLst/>
            </a:prstGeom>
            <a:noFill/>
            <a:ln w="63500">
              <a:noFill/>
              <a:miter lim="800000"/>
              <a:headEnd/>
              <a:tailEnd/>
            </a:ln>
            <a:effectLst/>
          </p:spPr>
          <p:txBody>
            <a:bodyPr wrap="none">
              <a:spAutoFit/>
            </a:bodyPr>
            <a:lstStyle/>
            <a:p>
              <a:pPr algn="l"/>
              <a:r>
                <a:rPr lang="en-US">
                  <a:latin typeface="Times New Roman" pitchFamily="18" charset="0"/>
                </a:rPr>
                <a:t>x</a:t>
              </a:r>
            </a:p>
          </p:txBody>
        </p:sp>
        <p:sp>
          <p:nvSpPr>
            <p:cNvPr id="73741" name="Text Box 13"/>
            <p:cNvSpPr txBox="1">
              <a:spLocks noChangeArrowheads="1"/>
            </p:cNvSpPr>
            <p:nvPr/>
          </p:nvSpPr>
          <p:spPr bwMode="auto">
            <a:xfrm>
              <a:off x="816" y="2736"/>
              <a:ext cx="212" cy="288"/>
            </a:xfrm>
            <a:prstGeom prst="rect">
              <a:avLst/>
            </a:prstGeom>
            <a:noFill/>
            <a:ln w="63500">
              <a:noFill/>
              <a:miter lim="800000"/>
              <a:headEnd/>
              <a:tailEnd/>
            </a:ln>
            <a:effectLst/>
          </p:spPr>
          <p:txBody>
            <a:bodyPr wrap="none">
              <a:spAutoFit/>
            </a:bodyPr>
            <a:lstStyle/>
            <a:p>
              <a:pPr algn="l"/>
              <a:r>
                <a:rPr lang="en-US">
                  <a:latin typeface="Times New Roman" pitchFamily="18" charset="0"/>
                </a:rPr>
                <a:t>y</a:t>
              </a:r>
            </a:p>
          </p:txBody>
        </p:sp>
        <p:sp>
          <p:nvSpPr>
            <p:cNvPr id="73743" name="Text Box 15"/>
            <p:cNvSpPr txBox="1">
              <a:spLocks noChangeArrowheads="1"/>
            </p:cNvSpPr>
            <p:nvPr/>
          </p:nvSpPr>
          <p:spPr bwMode="auto">
            <a:xfrm>
              <a:off x="480" y="1680"/>
              <a:ext cx="201" cy="288"/>
            </a:xfrm>
            <a:prstGeom prst="rect">
              <a:avLst/>
            </a:prstGeom>
            <a:noFill/>
            <a:ln w="63500">
              <a:noFill/>
              <a:miter lim="800000"/>
              <a:headEnd/>
              <a:tailEnd/>
            </a:ln>
            <a:effectLst/>
          </p:spPr>
          <p:txBody>
            <a:bodyPr wrap="none">
              <a:spAutoFit/>
            </a:bodyPr>
            <a:lstStyle/>
            <a:p>
              <a:pPr algn="l"/>
              <a:r>
                <a:rPr lang="en-US">
                  <a:latin typeface="Times New Roman" pitchFamily="18" charset="0"/>
                </a:rPr>
                <a:t>z</a:t>
              </a:r>
            </a:p>
          </p:txBody>
        </p:sp>
      </p:grpSp>
      <p:grpSp>
        <p:nvGrpSpPr>
          <p:cNvPr id="73754" name="Group 26"/>
          <p:cNvGrpSpPr>
            <a:grpSpLocks/>
          </p:cNvGrpSpPr>
          <p:nvPr/>
        </p:nvGrpSpPr>
        <p:grpSpPr bwMode="auto">
          <a:xfrm>
            <a:off x="4648200" y="4876800"/>
            <a:ext cx="1311275" cy="1066800"/>
            <a:chOff x="576" y="3290"/>
            <a:chExt cx="826" cy="672"/>
          </a:xfrm>
        </p:grpSpPr>
        <p:sp>
          <p:nvSpPr>
            <p:cNvPr id="73749" name="Line 21"/>
            <p:cNvSpPr>
              <a:spLocks noChangeShapeType="1"/>
            </p:cNvSpPr>
            <p:nvPr/>
          </p:nvSpPr>
          <p:spPr bwMode="auto">
            <a:xfrm>
              <a:off x="576" y="3408"/>
              <a:ext cx="576" cy="0"/>
            </a:xfrm>
            <a:prstGeom prst="line">
              <a:avLst/>
            </a:prstGeom>
            <a:noFill/>
            <a:ln w="63500">
              <a:solidFill>
                <a:srgbClr val="FF0000"/>
              </a:solidFill>
              <a:round/>
              <a:headEnd/>
              <a:tailEnd type="arrow" w="med" len="med"/>
            </a:ln>
            <a:effectLst/>
          </p:spPr>
          <p:txBody>
            <a:bodyPr wrap="none" anchor="ctr">
              <a:spAutoFit/>
            </a:bodyPr>
            <a:lstStyle/>
            <a:p>
              <a:endParaRPr lang="en-US"/>
            </a:p>
          </p:txBody>
        </p:sp>
        <p:sp>
          <p:nvSpPr>
            <p:cNvPr id="73750" name="Line 22"/>
            <p:cNvSpPr>
              <a:spLocks noChangeShapeType="1"/>
            </p:cNvSpPr>
            <p:nvPr/>
          </p:nvSpPr>
          <p:spPr bwMode="auto">
            <a:xfrm>
              <a:off x="576" y="3408"/>
              <a:ext cx="192" cy="192"/>
            </a:xfrm>
            <a:prstGeom prst="line">
              <a:avLst/>
            </a:prstGeom>
            <a:noFill/>
            <a:ln w="63500">
              <a:solidFill>
                <a:srgbClr val="FF0000"/>
              </a:solidFill>
              <a:round/>
              <a:headEnd/>
              <a:tailEnd type="arrow" w="med" len="med"/>
            </a:ln>
            <a:effectLst/>
          </p:spPr>
          <p:txBody>
            <a:bodyPr wrap="none" anchor="ctr">
              <a:spAutoFit/>
            </a:bodyPr>
            <a:lstStyle/>
            <a:p>
              <a:endParaRPr lang="en-US"/>
            </a:p>
          </p:txBody>
        </p:sp>
        <p:sp>
          <p:nvSpPr>
            <p:cNvPr id="73751" name="Text Box 23"/>
            <p:cNvSpPr txBox="1">
              <a:spLocks noChangeArrowheads="1"/>
            </p:cNvSpPr>
            <p:nvPr/>
          </p:nvSpPr>
          <p:spPr bwMode="auto">
            <a:xfrm>
              <a:off x="1190" y="3290"/>
              <a:ext cx="212" cy="288"/>
            </a:xfrm>
            <a:prstGeom prst="rect">
              <a:avLst/>
            </a:prstGeom>
            <a:noFill/>
            <a:ln w="63500">
              <a:noFill/>
              <a:miter lim="800000"/>
              <a:headEnd/>
              <a:tailEnd/>
            </a:ln>
            <a:effectLst/>
          </p:spPr>
          <p:txBody>
            <a:bodyPr wrap="none">
              <a:spAutoFit/>
            </a:bodyPr>
            <a:lstStyle/>
            <a:p>
              <a:pPr algn="l"/>
              <a:r>
                <a:rPr lang="en-US">
                  <a:latin typeface="Times New Roman" pitchFamily="18" charset="0"/>
                </a:rPr>
                <a:t>x</a:t>
              </a:r>
            </a:p>
          </p:txBody>
        </p:sp>
        <p:sp>
          <p:nvSpPr>
            <p:cNvPr id="73752" name="Text Box 24"/>
            <p:cNvSpPr txBox="1">
              <a:spLocks noChangeArrowheads="1"/>
            </p:cNvSpPr>
            <p:nvPr/>
          </p:nvSpPr>
          <p:spPr bwMode="auto">
            <a:xfrm>
              <a:off x="758" y="3674"/>
              <a:ext cx="212" cy="288"/>
            </a:xfrm>
            <a:prstGeom prst="rect">
              <a:avLst/>
            </a:prstGeom>
            <a:noFill/>
            <a:ln w="63500">
              <a:noFill/>
              <a:miter lim="800000"/>
              <a:headEnd/>
              <a:tailEnd/>
            </a:ln>
            <a:effectLst/>
          </p:spPr>
          <p:txBody>
            <a:bodyPr wrap="none">
              <a:spAutoFit/>
            </a:bodyPr>
            <a:lstStyle/>
            <a:p>
              <a:pPr algn="l"/>
              <a:r>
                <a:rPr lang="en-US">
                  <a:latin typeface="Times New Roman" pitchFamily="18" charset="0"/>
                </a:rPr>
                <a:t>y</a:t>
              </a:r>
            </a:p>
          </p:txBody>
        </p:sp>
      </p:grpSp>
      <p:grpSp>
        <p:nvGrpSpPr>
          <p:cNvPr id="73755" name="Group 27"/>
          <p:cNvGrpSpPr>
            <a:grpSpLocks/>
          </p:cNvGrpSpPr>
          <p:nvPr/>
        </p:nvGrpSpPr>
        <p:grpSpPr bwMode="auto">
          <a:xfrm>
            <a:off x="7162800" y="3810000"/>
            <a:ext cx="1555750" cy="2133600"/>
            <a:chOff x="480" y="1680"/>
            <a:chExt cx="980" cy="1344"/>
          </a:xfrm>
        </p:grpSpPr>
        <p:sp>
          <p:nvSpPr>
            <p:cNvPr id="73756" name="Line 28"/>
            <p:cNvSpPr>
              <a:spLocks noChangeShapeType="1"/>
            </p:cNvSpPr>
            <p:nvPr/>
          </p:nvSpPr>
          <p:spPr bwMode="auto">
            <a:xfrm>
              <a:off x="634" y="2470"/>
              <a:ext cx="576" cy="0"/>
            </a:xfrm>
            <a:prstGeom prst="line">
              <a:avLst/>
            </a:prstGeom>
            <a:noFill/>
            <a:ln w="63500">
              <a:solidFill>
                <a:srgbClr val="FF0000"/>
              </a:solidFill>
              <a:round/>
              <a:headEnd/>
              <a:tailEnd type="arrow" w="med" len="med"/>
            </a:ln>
            <a:effectLst/>
          </p:spPr>
          <p:txBody>
            <a:bodyPr wrap="none" anchor="ctr">
              <a:spAutoFit/>
            </a:bodyPr>
            <a:lstStyle/>
            <a:p>
              <a:endParaRPr lang="en-US"/>
            </a:p>
          </p:txBody>
        </p:sp>
        <p:sp>
          <p:nvSpPr>
            <p:cNvPr id="73757" name="Line 29"/>
            <p:cNvSpPr>
              <a:spLocks noChangeShapeType="1"/>
            </p:cNvSpPr>
            <p:nvPr/>
          </p:nvSpPr>
          <p:spPr bwMode="auto">
            <a:xfrm flipV="1">
              <a:off x="634" y="1942"/>
              <a:ext cx="0" cy="528"/>
            </a:xfrm>
            <a:prstGeom prst="line">
              <a:avLst/>
            </a:prstGeom>
            <a:noFill/>
            <a:ln w="63500">
              <a:solidFill>
                <a:srgbClr val="FF0000"/>
              </a:solidFill>
              <a:round/>
              <a:headEnd/>
              <a:tailEnd type="arrow" w="med" len="med"/>
            </a:ln>
            <a:effectLst/>
          </p:spPr>
          <p:txBody>
            <a:bodyPr anchor="ctr">
              <a:spAutoFit/>
            </a:bodyPr>
            <a:lstStyle/>
            <a:p>
              <a:endParaRPr lang="en-US"/>
            </a:p>
          </p:txBody>
        </p:sp>
        <p:sp>
          <p:nvSpPr>
            <p:cNvPr id="73758" name="Line 30"/>
            <p:cNvSpPr>
              <a:spLocks noChangeShapeType="1"/>
            </p:cNvSpPr>
            <p:nvPr/>
          </p:nvSpPr>
          <p:spPr bwMode="auto">
            <a:xfrm>
              <a:off x="634" y="2470"/>
              <a:ext cx="192" cy="192"/>
            </a:xfrm>
            <a:prstGeom prst="line">
              <a:avLst/>
            </a:prstGeom>
            <a:noFill/>
            <a:ln w="63500">
              <a:solidFill>
                <a:srgbClr val="FF0000"/>
              </a:solidFill>
              <a:round/>
              <a:headEnd/>
              <a:tailEnd type="arrow" w="med" len="med"/>
            </a:ln>
            <a:effectLst/>
          </p:spPr>
          <p:txBody>
            <a:bodyPr wrap="none" anchor="ctr">
              <a:spAutoFit/>
            </a:bodyPr>
            <a:lstStyle/>
            <a:p>
              <a:endParaRPr lang="en-US"/>
            </a:p>
          </p:txBody>
        </p:sp>
        <p:sp>
          <p:nvSpPr>
            <p:cNvPr id="73759" name="Text Box 31"/>
            <p:cNvSpPr txBox="1">
              <a:spLocks noChangeArrowheads="1"/>
            </p:cNvSpPr>
            <p:nvPr/>
          </p:nvSpPr>
          <p:spPr bwMode="auto">
            <a:xfrm>
              <a:off x="1248" y="2352"/>
              <a:ext cx="212" cy="288"/>
            </a:xfrm>
            <a:prstGeom prst="rect">
              <a:avLst/>
            </a:prstGeom>
            <a:noFill/>
            <a:ln w="63500">
              <a:noFill/>
              <a:miter lim="800000"/>
              <a:headEnd/>
              <a:tailEnd/>
            </a:ln>
            <a:effectLst/>
          </p:spPr>
          <p:txBody>
            <a:bodyPr wrap="none">
              <a:spAutoFit/>
            </a:bodyPr>
            <a:lstStyle/>
            <a:p>
              <a:pPr algn="l"/>
              <a:r>
                <a:rPr lang="en-US">
                  <a:latin typeface="Times New Roman" pitchFamily="18" charset="0"/>
                </a:rPr>
                <a:t>x</a:t>
              </a:r>
            </a:p>
          </p:txBody>
        </p:sp>
        <p:sp>
          <p:nvSpPr>
            <p:cNvPr id="73760" name="Text Box 32"/>
            <p:cNvSpPr txBox="1">
              <a:spLocks noChangeArrowheads="1"/>
            </p:cNvSpPr>
            <p:nvPr/>
          </p:nvSpPr>
          <p:spPr bwMode="auto">
            <a:xfrm>
              <a:off x="816" y="2736"/>
              <a:ext cx="212" cy="288"/>
            </a:xfrm>
            <a:prstGeom prst="rect">
              <a:avLst/>
            </a:prstGeom>
            <a:noFill/>
            <a:ln w="63500">
              <a:noFill/>
              <a:miter lim="800000"/>
              <a:headEnd/>
              <a:tailEnd/>
            </a:ln>
            <a:effectLst/>
          </p:spPr>
          <p:txBody>
            <a:bodyPr wrap="none">
              <a:spAutoFit/>
            </a:bodyPr>
            <a:lstStyle/>
            <a:p>
              <a:pPr algn="l"/>
              <a:r>
                <a:rPr lang="en-US">
                  <a:latin typeface="Times New Roman" pitchFamily="18" charset="0"/>
                </a:rPr>
                <a:t>y</a:t>
              </a:r>
            </a:p>
          </p:txBody>
        </p:sp>
        <p:sp>
          <p:nvSpPr>
            <p:cNvPr id="73761" name="Text Box 33"/>
            <p:cNvSpPr txBox="1">
              <a:spLocks noChangeArrowheads="1"/>
            </p:cNvSpPr>
            <p:nvPr/>
          </p:nvSpPr>
          <p:spPr bwMode="auto">
            <a:xfrm>
              <a:off x="480" y="1680"/>
              <a:ext cx="169" cy="288"/>
            </a:xfrm>
            <a:prstGeom prst="rect">
              <a:avLst/>
            </a:prstGeom>
            <a:noFill/>
            <a:ln w="63500">
              <a:noFill/>
              <a:miter lim="800000"/>
              <a:headEnd/>
              <a:tailEnd/>
            </a:ln>
            <a:effectLst/>
          </p:spPr>
          <p:txBody>
            <a:bodyPr wrap="none">
              <a:spAutoFit/>
            </a:bodyPr>
            <a:lstStyle/>
            <a:p>
              <a:pPr algn="l"/>
              <a:r>
                <a:rPr lang="en-US">
                  <a:latin typeface="Times New Roman" pitchFamily="18" charset="0"/>
                </a:rPr>
                <a:t>t</a:t>
              </a:r>
            </a:p>
          </p:txBody>
        </p:sp>
      </p:grpSp>
      <p:sp>
        <p:nvSpPr>
          <p:cNvPr id="73764" name="AutoShape 36"/>
          <p:cNvSpPr>
            <a:spLocks noChangeArrowheads="1"/>
          </p:cNvSpPr>
          <p:nvPr/>
        </p:nvSpPr>
        <p:spPr bwMode="auto">
          <a:xfrm>
            <a:off x="1600200" y="3403600"/>
            <a:ext cx="2133600" cy="3222625"/>
          </a:xfrm>
          <a:prstGeom prst="rightArrow">
            <a:avLst>
              <a:gd name="adj1" fmla="val 50000"/>
              <a:gd name="adj2" fmla="val 25000"/>
            </a:avLst>
          </a:prstGeom>
          <a:solidFill>
            <a:srgbClr val="FFFFFF"/>
          </a:solidFill>
          <a:ln w="63500">
            <a:solidFill>
              <a:srgbClr val="FF0000"/>
            </a:solidFill>
            <a:miter lim="800000"/>
            <a:headEnd/>
            <a:tailEnd/>
          </a:ln>
          <a:effectLst/>
        </p:spPr>
        <p:txBody>
          <a:bodyPr anchor="ctr">
            <a:spAutoFit/>
          </a:bodyPr>
          <a:lstStyle/>
          <a:p>
            <a:r>
              <a:rPr lang="en-US"/>
              <a:t>Replace z direction</a:t>
            </a:r>
          </a:p>
          <a:p>
            <a:r>
              <a:rPr lang="en-US"/>
              <a:t>with a time direction</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0" y="0"/>
            <a:ext cx="7772400" cy="1143000"/>
          </a:xfrm>
        </p:spPr>
        <p:txBody>
          <a:bodyPr/>
          <a:lstStyle/>
          <a:p>
            <a:pPr algn="l"/>
            <a:r>
              <a:rPr lang="en-US">
                <a:latin typeface="Impact" pitchFamily="34" charset="0"/>
              </a:rPr>
              <a:t>Mass and Spacetime</a:t>
            </a:r>
          </a:p>
        </p:txBody>
      </p:sp>
      <p:sp>
        <p:nvSpPr>
          <p:cNvPr id="78855" name="Rectangle 7"/>
          <p:cNvSpPr>
            <a:spLocks noGrp="1" noChangeArrowheads="1"/>
          </p:cNvSpPr>
          <p:nvPr>
            <p:ph type="body" idx="1"/>
          </p:nvPr>
        </p:nvSpPr>
        <p:spPr>
          <a:xfrm>
            <a:off x="0" y="1066800"/>
            <a:ext cx="9144000" cy="4114800"/>
          </a:xfrm>
        </p:spPr>
        <p:txBody>
          <a:bodyPr/>
          <a:lstStyle/>
          <a:p>
            <a:r>
              <a:rPr lang="en-US"/>
              <a:t>Einstein postulated that Mass affect Spacetime.</a:t>
            </a:r>
          </a:p>
          <a:p>
            <a:r>
              <a:rPr lang="en-US"/>
              <a:t>Mass will “Bend” the fabric of space time</a:t>
            </a:r>
          </a:p>
          <a:p>
            <a:r>
              <a:rPr lang="en-US"/>
              <a:t>If there is enough mass, a “rip” in the fabric of spacetime forms a black hole</a:t>
            </a:r>
          </a:p>
        </p:txBody>
      </p:sp>
      <p:pic>
        <p:nvPicPr>
          <p:cNvPr id="78865" name="Picture 17" descr="blackhole"/>
          <p:cNvPicPr>
            <a:picLocks noChangeAspect="1" noChangeArrowheads="1"/>
          </p:cNvPicPr>
          <p:nvPr/>
        </p:nvPicPr>
        <p:blipFill>
          <a:blip r:embed="rId2"/>
          <a:srcRect/>
          <a:stretch>
            <a:fillRect/>
          </a:stretch>
        </p:blipFill>
        <p:spPr bwMode="auto">
          <a:xfrm>
            <a:off x="5410200" y="2971800"/>
            <a:ext cx="3225800" cy="38862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0"/>
            <a:ext cx="8458200" cy="1143000"/>
          </a:xfrm>
        </p:spPr>
        <p:txBody>
          <a:bodyPr/>
          <a:lstStyle/>
          <a:p>
            <a:r>
              <a:rPr lang="en-US" u="sng"/>
              <a:t>PHYSICS THROUGH THE AGES</a:t>
            </a:r>
          </a:p>
        </p:txBody>
      </p:sp>
      <p:sp>
        <p:nvSpPr>
          <p:cNvPr id="11267" name="Rectangle 3"/>
          <p:cNvSpPr>
            <a:spLocks noGrp="1" noChangeArrowheads="1"/>
          </p:cNvSpPr>
          <p:nvPr>
            <p:ph type="body" idx="1"/>
          </p:nvPr>
        </p:nvSpPr>
        <p:spPr>
          <a:xfrm>
            <a:off x="228600" y="1143000"/>
            <a:ext cx="5105400" cy="5334000"/>
          </a:xfrm>
        </p:spPr>
        <p:txBody>
          <a:bodyPr/>
          <a:lstStyle/>
          <a:p>
            <a:r>
              <a:rPr lang="en-US" sz="2400"/>
              <a:t>Aristotle		384-322       BC</a:t>
            </a:r>
          </a:p>
          <a:p>
            <a:r>
              <a:rPr lang="en-US" sz="2400"/>
              <a:t>Galileo Galilei	1564-1642  AD</a:t>
            </a:r>
          </a:p>
          <a:p>
            <a:r>
              <a:rPr lang="en-US" sz="2400"/>
              <a:t>Isaac Newton	1642-1726  </a:t>
            </a:r>
          </a:p>
          <a:p>
            <a:r>
              <a:rPr lang="en-US" sz="2400"/>
              <a:t>Michael Faraday	1791-1867  </a:t>
            </a:r>
          </a:p>
          <a:p>
            <a:r>
              <a:rPr lang="en-US" sz="2400"/>
              <a:t>Lord Kelvin	1824-1907</a:t>
            </a:r>
          </a:p>
          <a:p>
            <a:r>
              <a:rPr lang="en-US" sz="2400"/>
              <a:t>Albert Einstein	1879-1955  </a:t>
            </a:r>
          </a:p>
          <a:p>
            <a:r>
              <a:rPr lang="en-US" sz="2400"/>
              <a:t>W. Heisenberg	1901-1976  </a:t>
            </a:r>
          </a:p>
          <a:p>
            <a:r>
              <a:rPr lang="en-US" sz="2400"/>
              <a:t>Stephan Hawking	1942-	 </a:t>
            </a:r>
          </a:p>
          <a:p>
            <a:r>
              <a:rPr lang="en-US" sz="2400"/>
              <a:t>John Schwarz	??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Rectangle 3"/>
          <p:cNvSpPr>
            <a:spLocks noGrp="1" noChangeArrowheads="1"/>
          </p:cNvSpPr>
          <p:nvPr>
            <p:ph type="body" idx="1"/>
          </p:nvPr>
        </p:nvSpPr>
        <p:spPr>
          <a:xfrm>
            <a:off x="0" y="0"/>
            <a:ext cx="8991600" cy="6858000"/>
          </a:xfrm>
        </p:spPr>
        <p:txBody>
          <a:bodyPr/>
          <a:lstStyle/>
          <a:p>
            <a:pPr lvl="1">
              <a:buFontTx/>
              <a:buNone/>
            </a:pPr>
            <a:r>
              <a:rPr lang="en-US" sz="1600"/>
              <a:t>We and our ancestors before us have all questioned the universe and their place in it. There have been many answers through the ages which inevitably lead to more questions in an endless vicious cycle.  We shall briefly go through time and stop every so often to take a peak at the people of the time </a:t>
            </a:r>
          </a:p>
          <a:p>
            <a:pPr lvl="1">
              <a:buFontTx/>
              <a:buNone/>
            </a:pPr>
            <a:endParaRPr lang="en-US" sz="1600"/>
          </a:p>
          <a:p>
            <a:pPr lvl="1">
              <a:buFontTx/>
              <a:buNone/>
            </a:pPr>
            <a:r>
              <a:rPr lang="en-US" sz="1600"/>
              <a:t> Long seeking answers, the human psyche has found answer in the belief of greater powers at work in our destiny and thus place their faith in gods. So by the time we arrive at Grecian times, the answers lay in the various gods and myths that inhabited the land.  The gods controlled the wind, lightning, oceans and the destinies of all on Earth.  </a:t>
            </a:r>
            <a:r>
              <a:rPr lang="en-US" sz="1600">
                <a:hlinkClick r:id="" action="ppaction://noaction"/>
              </a:rPr>
              <a:t>Aristotle</a:t>
            </a:r>
            <a:r>
              <a:rPr lang="en-US" sz="1600"/>
              <a:t> was to organize and categorize phenomena and objects.  He introduced rational, logical thought and thus created a belief in ourselves  He detached a certain order from the nature of things and thus begins physics, with the belief the man can organize, classify and understand his world</a:t>
            </a:r>
          </a:p>
          <a:p>
            <a:pPr lvl="1">
              <a:buFontTx/>
              <a:buNone/>
            </a:pPr>
            <a:endParaRPr lang="en-US" sz="1600"/>
          </a:p>
          <a:p>
            <a:pPr lvl="1">
              <a:buFontTx/>
              <a:buNone/>
            </a:pPr>
            <a:r>
              <a:rPr lang="en-US" sz="1600"/>
              <a:t>We next take a big leap forward, roughly 18 centuries.  Here we meet a curious fellow by the name of </a:t>
            </a:r>
            <a:r>
              <a:rPr lang="en-US" sz="1600">
                <a:hlinkClick r:id="" action="ppaction://noaction"/>
              </a:rPr>
              <a:t>Galileo Galie</a:t>
            </a:r>
            <a:r>
              <a:rPr lang="en-US" sz="1600"/>
              <a:t> of Italy.  He has taken it upon himself to prove and disprove certain ideas. Some of these ideas, people would say, are sheer madness.   But unlike his other contemporaries there was a method to his madness.  By careful observation and measurement and by repeating his experiments many times over, he established relationships in our physical realm.  He was the first to set out and prove that two objects of dissimilar mass will fall at the same rate.  He is credited with inventing the telescope.  His bold statements (bold for the time!) where not met with much enthusiasm from the Roman Catholic church, nor by the followers of Aristotle, who’s teachings still held true 18 centuries later.  For his unyielding commitment to what his experiments (and not the church or Aristotle)  said about the world, he was to remain imprisoned from (?) time the time of his death in (?).  In the 1990’s , the Pope John Paul officially reversed and pardons Galileo and admitted the Roman Catholic church committed a mistake in keeping him under house arrest till his death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0"/>
            <a:ext cx="3429000" cy="1143000"/>
          </a:xfrm>
        </p:spPr>
        <p:txBody>
          <a:bodyPr/>
          <a:lstStyle/>
          <a:p>
            <a:pPr algn="l"/>
            <a:r>
              <a:rPr lang="en-US" u="sng">
                <a:latin typeface="Comic Sans MS" pitchFamily="66" charset="0"/>
              </a:rPr>
              <a:t>Aristotle</a:t>
            </a:r>
          </a:p>
        </p:txBody>
      </p:sp>
      <p:sp>
        <p:nvSpPr>
          <p:cNvPr id="18435" name="Rectangle 3"/>
          <p:cNvSpPr>
            <a:spLocks noGrp="1" noChangeArrowheads="1"/>
          </p:cNvSpPr>
          <p:nvPr>
            <p:ph type="body" idx="1"/>
          </p:nvPr>
        </p:nvSpPr>
        <p:spPr>
          <a:xfrm>
            <a:off x="3886200" y="304800"/>
            <a:ext cx="5257800" cy="6324600"/>
          </a:xfrm>
        </p:spPr>
        <p:txBody>
          <a:bodyPr/>
          <a:lstStyle/>
          <a:p>
            <a:r>
              <a:rPr lang="en-US" sz="2400"/>
              <a:t>the father of modern science organized science in reasoned ways</a:t>
            </a:r>
          </a:p>
          <a:p>
            <a:r>
              <a:rPr lang="en-US" sz="2400"/>
              <a:t>Plato's students ; Alexander’s teacher</a:t>
            </a:r>
          </a:p>
          <a:p>
            <a:r>
              <a:rPr lang="en-US" sz="2400"/>
              <a:t>Deconstructionalist:  believed that any question could be successively broken down into fundamental parts</a:t>
            </a:r>
          </a:p>
          <a:p>
            <a:r>
              <a:rPr lang="en-US" sz="2400"/>
              <a:t>wrote</a:t>
            </a:r>
            <a:r>
              <a:rPr lang="en-US" sz="2400" i="1"/>
              <a:t> physics</a:t>
            </a:r>
            <a:r>
              <a:rPr lang="en-US" sz="2400"/>
              <a:t> and seminal work in logic.  His </a:t>
            </a:r>
            <a:r>
              <a:rPr lang="en-US" sz="2400" i="1"/>
              <a:t>physics</a:t>
            </a:r>
            <a:r>
              <a:rPr lang="en-US" sz="2400"/>
              <a:t> was theological in nature it contained the four elements   </a:t>
            </a:r>
            <a:r>
              <a:rPr lang="en-US" sz="2400">
                <a:solidFill>
                  <a:srgbClr val="996633"/>
                </a:solidFill>
              </a:rPr>
              <a:t>earth</a:t>
            </a:r>
            <a:r>
              <a:rPr lang="en-US" sz="2400"/>
              <a:t>, </a:t>
            </a:r>
            <a:r>
              <a:rPr lang="en-US" sz="2400">
                <a:solidFill>
                  <a:srgbClr val="99CCFF"/>
                </a:solidFill>
              </a:rPr>
              <a:t>wind</a:t>
            </a:r>
            <a:r>
              <a:rPr lang="en-US" sz="2400"/>
              <a:t>, </a:t>
            </a:r>
            <a:r>
              <a:rPr lang="en-US" sz="2400">
                <a:solidFill>
                  <a:srgbClr val="0000FF"/>
                </a:solidFill>
              </a:rPr>
              <a:t>water</a:t>
            </a:r>
            <a:r>
              <a:rPr lang="en-US" sz="2400"/>
              <a:t>, and</a:t>
            </a:r>
            <a:r>
              <a:rPr lang="en-US" sz="2400">
                <a:solidFill>
                  <a:srgbClr val="FF0000"/>
                </a:solidFill>
              </a:rPr>
              <a:t> fire</a:t>
            </a:r>
            <a:r>
              <a:rPr lang="en-US" sz="2400"/>
              <a:t> </a:t>
            </a:r>
          </a:p>
          <a:p>
            <a:pPr>
              <a:buFontTx/>
              <a:buNone/>
            </a:pPr>
            <a:r>
              <a:rPr lang="en-US" sz="2400"/>
              <a:t>	and the four causes: </a:t>
            </a:r>
          </a:p>
          <a:p>
            <a:pPr>
              <a:buFontTx/>
              <a:buNone/>
            </a:pPr>
            <a:r>
              <a:rPr lang="en-US" sz="2400"/>
              <a:t>	causes of matter and form ,the moving cause, final cause and potential</a:t>
            </a:r>
          </a:p>
          <a:p>
            <a:r>
              <a:rPr lang="en-US" sz="2400"/>
              <a:t>his ideas held up all the way  to Galileo's time</a:t>
            </a:r>
          </a:p>
        </p:txBody>
      </p:sp>
      <p:pic>
        <p:nvPicPr>
          <p:cNvPr id="18436" name="Picture 4" descr="Ad-Plato"/>
          <p:cNvPicPr>
            <a:picLocks noChangeAspect="1" noChangeArrowheads="1"/>
          </p:cNvPicPr>
          <p:nvPr/>
        </p:nvPicPr>
        <p:blipFill>
          <a:blip r:embed="rId2"/>
          <a:srcRect/>
          <a:stretch>
            <a:fillRect/>
          </a:stretch>
        </p:blipFill>
        <p:spPr bwMode="auto">
          <a:xfrm>
            <a:off x="304800" y="1295400"/>
            <a:ext cx="3141663" cy="44196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0"/>
            <a:ext cx="7772400" cy="1143000"/>
          </a:xfrm>
        </p:spPr>
        <p:txBody>
          <a:bodyPr/>
          <a:lstStyle/>
          <a:p>
            <a:pPr algn="l"/>
            <a:r>
              <a:rPr lang="en-US" u="sng">
                <a:latin typeface="Comic Sans MS" pitchFamily="66" charset="0"/>
              </a:rPr>
              <a:t>Galileo</a:t>
            </a:r>
          </a:p>
        </p:txBody>
      </p:sp>
      <p:sp>
        <p:nvSpPr>
          <p:cNvPr id="19459" name="Rectangle 3"/>
          <p:cNvSpPr>
            <a:spLocks noGrp="1" noChangeArrowheads="1"/>
          </p:cNvSpPr>
          <p:nvPr>
            <p:ph type="body" idx="1"/>
          </p:nvPr>
        </p:nvSpPr>
        <p:spPr>
          <a:xfrm>
            <a:off x="4114800" y="381000"/>
            <a:ext cx="4724400" cy="5486400"/>
          </a:xfrm>
        </p:spPr>
        <p:txBody>
          <a:bodyPr/>
          <a:lstStyle/>
          <a:p>
            <a:r>
              <a:rPr lang="en-US" sz="2400"/>
              <a:t>first to use experiments and mathematics to prove or disapprove ideas</a:t>
            </a:r>
          </a:p>
          <a:p>
            <a:r>
              <a:rPr lang="en-US" sz="2400"/>
              <a:t>things of different masses  fall at the same rate and the distance interval increases as the square of time</a:t>
            </a:r>
          </a:p>
          <a:p>
            <a:r>
              <a:rPr lang="en-US" sz="2400"/>
              <a:t>Telescope and Microscopes</a:t>
            </a:r>
          </a:p>
          <a:p>
            <a:r>
              <a:rPr lang="en-US" sz="2400"/>
              <a:t>Isochronicity: equal times at each swing of the pendulum</a:t>
            </a:r>
          </a:p>
          <a:p>
            <a:r>
              <a:rPr lang="en-US" sz="2400"/>
              <a:t>physical experiments merely approach ideas; his word for experiments “cimento”  ordeal</a:t>
            </a:r>
          </a:p>
        </p:txBody>
      </p:sp>
      <p:pic>
        <p:nvPicPr>
          <p:cNvPr id="19460" name="Picture 4" descr="galileo"/>
          <p:cNvPicPr>
            <a:picLocks noChangeAspect="1" noChangeArrowheads="1"/>
          </p:cNvPicPr>
          <p:nvPr/>
        </p:nvPicPr>
        <p:blipFill>
          <a:blip r:embed="rId2"/>
          <a:srcRect/>
          <a:stretch>
            <a:fillRect/>
          </a:stretch>
        </p:blipFill>
        <p:spPr bwMode="auto">
          <a:xfrm>
            <a:off x="381000" y="1219200"/>
            <a:ext cx="3433763" cy="4343400"/>
          </a:xfrm>
          <a:prstGeom prst="rect">
            <a:avLst/>
          </a:prstGeom>
          <a:noFill/>
        </p:spPr>
      </p:pic>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TotalTime>
  <Words>2835</Words>
  <PresentationFormat>On-screen Show (4:3)</PresentationFormat>
  <Paragraphs>458</Paragraphs>
  <Slides>51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51</vt:i4>
      </vt:variant>
    </vt:vector>
  </HeadingPairs>
  <TitlesOfParts>
    <vt:vector size="53" baseType="lpstr">
      <vt:lpstr>Default Design</vt:lpstr>
      <vt:lpstr>Equation</vt:lpstr>
      <vt:lpstr>Slide 1</vt:lpstr>
      <vt:lpstr>INTRODUCTION</vt:lpstr>
      <vt:lpstr>Conceptual Outline (by no means an exhaustive list)</vt:lpstr>
      <vt:lpstr>Broad Classification of Physics</vt:lpstr>
      <vt:lpstr>Class Logistics</vt:lpstr>
      <vt:lpstr>PHYSICS THROUGH THE AGES</vt:lpstr>
      <vt:lpstr>Slide 7</vt:lpstr>
      <vt:lpstr>Aristotle</vt:lpstr>
      <vt:lpstr>Galileo</vt:lpstr>
      <vt:lpstr>INTRODUCTION TO MEASUREMENTS, UNITS, NUMBERS, AND OTHER HORRIBLY BORING STUFF</vt:lpstr>
      <vt:lpstr>Slide 11</vt:lpstr>
      <vt:lpstr>Distance</vt:lpstr>
      <vt:lpstr>Velocity</vt:lpstr>
      <vt:lpstr>Acceleration</vt:lpstr>
      <vt:lpstr>NEWTONIAN MECHANICS</vt:lpstr>
      <vt:lpstr>Newton</vt:lpstr>
      <vt:lpstr>Newton and the Laws</vt:lpstr>
      <vt:lpstr>Newton and the laws</vt:lpstr>
      <vt:lpstr>Slide 19</vt:lpstr>
      <vt:lpstr>Slide 20</vt:lpstr>
      <vt:lpstr>Slide 21</vt:lpstr>
      <vt:lpstr>Introducing Momentum</vt:lpstr>
      <vt:lpstr>Billiards as a model of the Universe</vt:lpstr>
      <vt:lpstr>DEMO:  Cart and ball</vt:lpstr>
      <vt:lpstr>DEMO:Newton’s Cradle</vt:lpstr>
      <vt:lpstr>DEMO: Gyroscopes</vt:lpstr>
      <vt:lpstr>Homework One</vt:lpstr>
      <vt:lpstr>THERMODYNAMICS</vt:lpstr>
      <vt:lpstr>Lord Kelvin</vt:lpstr>
      <vt:lpstr>Energy!</vt:lpstr>
      <vt:lpstr>Mechanical Energy</vt:lpstr>
      <vt:lpstr>Einstein</vt:lpstr>
      <vt:lpstr>Newton's Rigid Laws…..</vt:lpstr>
      <vt:lpstr>Einstein's Vision</vt:lpstr>
      <vt:lpstr>Speed of light is constant and a limit!</vt:lpstr>
      <vt:lpstr>REAL fast and REAL weird : approaching c</vt:lpstr>
      <vt:lpstr>length contraction </vt:lpstr>
      <vt:lpstr>length contraction </vt:lpstr>
      <vt:lpstr>length contraction </vt:lpstr>
      <vt:lpstr>length contraction </vt:lpstr>
      <vt:lpstr>length contraction </vt:lpstr>
      <vt:lpstr>time dilation</vt:lpstr>
      <vt:lpstr>time dilation</vt:lpstr>
      <vt:lpstr>time dilation</vt:lpstr>
      <vt:lpstr>time dilation</vt:lpstr>
      <vt:lpstr>mass increase</vt:lpstr>
      <vt:lpstr>mass increase</vt:lpstr>
      <vt:lpstr>mass increase</vt:lpstr>
      <vt:lpstr>mass increase</vt:lpstr>
      <vt:lpstr>enter spacetime….</vt:lpstr>
      <vt:lpstr>Mass and Spacetime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Ricardo Rademacher</cp:lastModifiedBy>
  <cp:revision>13</cp:revision>
  <dcterms:modified xsi:type="dcterms:W3CDTF">2008-03-19T23:29:26Z</dcterms:modified>
</cp:coreProperties>
</file>